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256" r:id="rId2"/>
    <p:sldId id="257" r:id="rId3"/>
    <p:sldId id="258" r:id="rId4"/>
    <p:sldId id="284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4" d="100"/>
          <a:sy n="94" d="100"/>
        </p:scale>
        <p:origin x="-49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E2D269-CE7F-4125-AF17-24B33D548CDC}" type="datetimeFigureOut">
              <a:rPr lang="ko-KR" altLang="en-US" smtClean="0"/>
              <a:pPr/>
              <a:t>2016-02-14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2F48FA-1266-4B62-A62D-2780FCB52AB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AFCD8-7E1D-429C-A6DB-0F6559D8D88E}" type="datetimeFigureOut">
              <a:rPr lang="ko-KR" altLang="en-US" smtClean="0"/>
              <a:pPr/>
              <a:t>2016-02-14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70E15E-EF23-412F-9413-E826672D42D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AFCD8-7E1D-429C-A6DB-0F6559D8D88E}" type="datetimeFigureOut">
              <a:rPr lang="ko-KR" altLang="en-US" smtClean="0"/>
              <a:pPr/>
              <a:t>2016-02-14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70E15E-EF23-412F-9413-E826672D42D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AFCD8-7E1D-429C-A6DB-0F6559D8D88E}" type="datetimeFigureOut">
              <a:rPr lang="ko-KR" altLang="en-US" smtClean="0"/>
              <a:pPr/>
              <a:t>2016-02-14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70E15E-EF23-412F-9413-E826672D42D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AFCD8-7E1D-429C-A6DB-0F6559D8D88E}" type="datetimeFigureOut">
              <a:rPr lang="ko-KR" altLang="en-US" smtClean="0"/>
              <a:pPr/>
              <a:t>2016-02-14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70E15E-EF23-412F-9413-E826672D42D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AFCD8-7E1D-429C-A6DB-0F6559D8D88E}" type="datetimeFigureOut">
              <a:rPr lang="ko-KR" altLang="en-US" smtClean="0"/>
              <a:pPr/>
              <a:t>2016-02-14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70E15E-EF23-412F-9413-E826672D42D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AFCD8-7E1D-429C-A6DB-0F6559D8D88E}" type="datetimeFigureOut">
              <a:rPr lang="ko-KR" altLang="en-US" smtClean="0"/>
              <a:pPr/>
              <a:t>2016-02-14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70E15E-EF23-412F-9413-E826672D42D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AFCD8-7E1D-429C-A6DB-0F6559D8D88E}" type="datetimeFigureOut">
              <a:rPr lang="ko-KR" altLang="en-US" smtClean="0"/>
              <a:pPr/>
              <a:t>2016-02-14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70E15E-EF23-412F-9413-E826672D42D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AFCD8-7E1D-429C-A6DB-0F6559D8D88E}" type="datetimeFigureOut">
              <a:rPr lang="ko-KR" altLang="en-US" smtClean="0"/>
              <a:pPr/>
              <a:t>2016-02-14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70E15E-EF23-412F-9413-E826672D42D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AFCD8-7E1D-429C-A6DB-0F6559D8D88E}" type="datetimeFigureOut">
              <a:rPr lang="ko-KR" altLang="en-US" smtClean="0"/>
              <a:pPr/>
              <a:t>2016-02-14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70E15E-EF23-412F-9413-E826672D42D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AFCD8-7E1D-429C-A6DB-0F6559D8D88E}" type="datetimeFigureOut">
              <a:rPr lang="ko-KR" altLang="en-US" smtClean="0"/>
              <a:pPr/>
              <a:t>2016-02-14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70E15E-EF23-412F-9413-E826672D42D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AFCD8-7E1D-429C-A6DB-0F6559D8D88E}" type="datetimeFigureOut">
              <a:rPr lang="ko-KR" altLang="en-US" smtClean="0"/>
              <a:pPr/>
              <a:t>2016-02-14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70E15E-EF23-412F-9413-E826672D42D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CAFCD8-7E1D-429C-A6DB-0F6559D8D88E}" type="datetimeFigureOut">
              <a:rPr lang="ko-KR" altLang="en-US" smtClean="0"/>
              <a:pPr/>
              <a:t>2016-02-14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70E15E-EF23-412F-9413-E826672D42D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eg"/><Relationship Id="rId3" Type="http://schemas.openxmlformats.org/officeDocument/2006/relationships/image" Target="../media/image32.jpeg"/><Relationship Id="rId7" Type="http://schemas.openxmlformats.org/officeDocument/2006/relationships/image" Target="../media/image36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Relationship Id="rId9" Type="http://schemas.openxmlformats.org/officeDocument/2006/relationships/image" Target="../media/image38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467544" y="5661248"/>
            <a:ext cx="8208912" cy="288031"/>
          </a:xfrm>
        </p:spPr>
        <p:txBody>
          <a:bodyPr>
            <a:noAutofit/>
          </a:bodyPr>
          <a:lstStyle/>
          <a:p>
            <a:r>
              <a:rPr lang="en-US" altLang="ko-KR" sz="1600" dirty="0" smtClean="0"/>
              <a:t/>
            </a:r>
            <a:br>
              <a:rPr lang="en-US" altLang="ko-KR" sz="1600" dirty="0" smtClean="0"/>
            </a:br>
            <a:r>
              <a:rPr lang="en-US" altLang="ko-KR" sz="1600" dirty="0" smtClean="0"/>
              <a:t/>
            </a:r>
            <a:br>
              <a:rPr lang="en-US" altLang="ko-KR" sz="1600" dirty="0" smtClean="0"/>
            </a:br>
            <a:r>
              <a:rPr lang="ko-KR" altLang="en-US" sz="1600" b="1" dirty="0" smtClean="0"/>
              <a:t>지구의  나이 </a:t>
            </a:r>
            <a:r>
              <a:rPr lang="en-US" altLang="ko-KR" sz="1600" b="1" dirty="0" smtClean="0"/>
              <a:t>45</a:t>
            </a:r>
            <a:r>
              <a:rPr lang="ko-KR" altLang="en-US" sz="1600" b="1" dirty="0" smtClean="0"/>
              <a:t>억 </a:t>
            </a:r>
            <a:r>
              <a:rPr lang="en-US" altLang="ko-KR" sz="1600" b="1" dirty="0" smtClean="0"/>
              <a:t>6</a:t>
            </a:r>
            <a:r>
              <a:rPr lang="ko-KR" altLang="en-US" sz="1600" b="1" dirty="0" smtClean="0"/>
              <a:t>천만년의 진화과정</a:t>
            </a:r>
            <a:r>
              <a:rPr lang="en-US" altLang="ko-KR" sz="1600" dirty="0" smtClean="0"/>
              <a:t/>
            </a:r>
            <a:br>
              <a:rPr lang="en-US" altLang="ko-KR" sz="1600" dirty="0" smtClean="0"/>
            </a:br>
            <a:r>
              <a:rPr lang="ko-KR" altLang="en-US" sz="1600" dirty="0" smtClean="0"/>
              <a:t> </a:t>
            </a:r>
            <a:r>
              <a:rPr lang="en-US" altLang="ko-KR" sz="1400" dirty="0" smtClean="0"/>
              <a:t>(</a:t>
            </a:r>
            <a:r>
              <a:rPr lang="ko-KR" altLang="en-US" sz="1400" dirty="0" smtClean="0"/>
              <a:t>이 도표는 </a:t>
            </a:r>
            <a:r>
              <a:rPr lang="en-US" altLang="ko-KR" sz="1400" dirty="0" smtClean="0"/>
              <a:t>MIT</a:t>
            </a:r>
            <a:r>
              <a:rPr lang="ko-KR" altLang="en-US" sz="1400" dirty="0" smtClean="0"/>
              <a:t>공대 </a:t>
            </a:r>
            <a:r>
              <a:rPr lang="ko-KR" altLang="en-US" sz="1400" dirty="0" err="1" smtClean="0"/>
              <a:t>헤이즌</a:t>
            </a:r>
            <a:r>
              <a:rPr lang="ko-KR" altLang="en-US" sz="1400" dirty="0" smtClean="0"/>
              <a:t> 박사의 저서</a:t>
            </a:r>
            <a:r>
              <a:rPr lang="en-US" altLang="ko-KR" sz="1400" dirty="0" smtClean="0"/>
              <a:t> </a:t>
            </a:r>
            <a:r>
              <a:rPr lang="ko-KR" altLang="en-US" sz="1400" dirty="0" smtClean="0"/>
              <a:t>지구이야기와 기타 최근 </a:t>
            </a:r>
            <a:r>
              <a:rPr lang="ko-KR" altLang="en-US" sz="1400" dirty="0" err="1" smtClean="0"/>
              <a:t>여러가지</a:t>
            </a:r>
            <a:r>
              <a:rPr lang="ko-KR" altLang="en-US" sz="1400" dirty="0" smtClean="0"/>
              <a:t> 학술자료를 참고하여 박문호 박사님이 이번 탐사기간에 며칠 동안 고민하면서 만들어 낸 것을 암기하도록 현지 저녁시간에 강의한 내용 </a:t>
            </a:r>
            <a:r>
              <a:rPr lang="en-US" altLang="ko-KR" sz="1400" dirty="0" smtClean="0"/>
              <a:t>)</a:t>
            </a:r>
            <a:endParaRPr lang="ko-KR" altLang="en-US" sz="1400" dirty="0"/>
          </a:p>
        </p:txBody>
      </p:sp>
      <p:sp>
        <p:nvSpPr>
          <p:cNvPr id="4" name="직사각형 3"/>
          <p:cNvSpPr/>
          <p:nvPr/>
        </p:nvSpPr>
        <p:spPr>
          <a:xfrm>
            <a:off x="683568" y="1484784"/>
            <a:ext cx="7776864" cy="18002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6" name="직선 연결선 5"/>
          <p:cNvCxnSpPr/>
          <p:nvPr/>
        </p:nvCxnSpPr>
        <p:spPr>
          <a:xfrm>
            <a:off x="1403648" y="1484784"/>
            <a:ext cx="0" cy="1800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직선 연결선 7"/>
          <p:cNvCxnSpPr/>
          <p:nvPr/>
        </p:nvCxnSpPr>
        <p:spPr>
          <a:xfrm>
            <a:off x="1979712" y="1484784"/>
            <a:ext cx="0" cy="172819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539552" y="764704"/>
            <a:ext cx="10801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 err="1" smtClean="0"/>
              <a:t>Chondrite</a:t>
            </a:r>
            <a:endParaRPr lang="en-US" altLang="ko-KR" sz="1000" dirty="0" smtClean="0"/>
          </a:p>
          <a:p>
            <a:r>
              <a:rPr lang="ko-KR" altLang="en-US" sz="1000" dirty="0" smtClean="0"/>
              <a:t>초기지구</a:t>
            </a:r>
            <a:endParaRPr lang="en-US" altLang="ko-KR" sz="1000" dirty="0" smtClean="0"/>
          </a:p>
          <a:p>
            <a:r>
              <a:rPr lang="ko-KR" altLang="en-US" sz="1000" dirty="0" smtClean="0"/>
              <a:t>운석충</a:t>
            </a:r>
            <a:r>
              <a:rPr lang="ko-KR" altLang="en-US" sz="1000" dirty="0"/>
              <a:t>돌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39552" y="1268760"/>
            <a:ext cx="57606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 smtClean="0"/>
              <a:t>①45.6</a:t>
            </a:r>
            <a:endParaRPr lang="ko-KR" altLang="en-US" sz="1000" dirty="0"/>
          </a:p>
        </p:txBody>
      </p:sp>
      <p:sp>
        <p:nvSpPr>
          <p:cNvPr id="13" name="TextBox 12"/>
          <p:cNvSpPr txBox="1"/>
          <p:nvPr/>
        </p:nvSpPr>
        <p:spPr>
          <a:xfrm>
            <a:off x="1187624" y="1268760"/>
            <a:ext cx="72008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 smtClean="0"/>
              <a:t>45.5</a:t>
            </a:r>
            <a:endParaRPr lang="ko-KR" altLang="en-US" sz="1000" dirty="0"/>
          </a:p>
        </p:txBody>
      </p:sp>
      <p:sp>
        <p:nvSpPr>
          <p:cNvPr id="14" name="TextBox 13"/>
          <p:cNvSpPr txBox="1"/>
          <p:nvPr/>
        </p:nvSpPr>
        <p:spPr>
          <a:xfrm>
            <a:off x="683568" y="1628800"/>
            <a:ext cx="79208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 smtClean="0"/>
              <a:t>②</a:t>
            </a:r>
          </a:p>
          <a:p>
            <a:r>
              <a:rPr lang="en-US" altLang="ko-KR" sz="1000" dirty="0" smtClean="0"/>
              <a:t>Core</a:t>
            </a:r>
            <a:r>
              <a:rPr lang="ko-KR" altLang="en-US" sz="1000" dirty="0" smtClean="0"/>
              <a:t>철</a:t>
            </a:r>
            <a:endParaRPr lang="en-US" altLang="ko-KR" sz="1000" dirty="0" smtClean="0"/>
          </a:p>
          <a:p>
            <a:r>
              <a:rPr lang="ko-KR" altLang="en-US" sz="1000" dirty="0" smtClean="0"/>
              <a:t>외부</a:t>
            </a:r>
            <a:r>
              <a:rPr lang="en-US" altLang="ko-KR" sz="1000" dirty="0" smtClean="0"/>
              <a:t>-</a:t>
            </a:r>
            <a:r>
              <a:rPr lang="ko-KR" altLang="en-US" sz="1000" dirty="0" smtClean="0"/>
              <a:t>바위</a:t>
            </a:r>
            <a:endParaRPr lang="ko-KR" altLang="en-US" sz="1000" dirty="0"/>
          </a:p>
        </p:txBody>
      </p:sp>
      <p:sp>
        <p:nvSpPr>
          <p:cNvPr id="15" name="TextBox 14"/>
          <p:cNvSpPr txBox="1"/>
          <p:nvPr/>
        </p:nvSpPr>
        <p:spPr>
          <a:xfrm>
            <a:off x="1691680" y="1268760"/>
            <a:ext cx="72008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 smtClean="0"/>
              <a:t>40.0</a:t>
            </a:r>
            <a:endParaRPr lang="ko-KR" altLang="en-US" sz="1000" dirty="0"/>
          </a:p>
        </p:txBody>
      </p:sp>
      <p:sp>
        <p:nvSpPr>
          <p:cNvPr id="16" name="TextBox 15"/>
          <p:cNvSpPr txBox="1"/>
          <p:nvPr/>
        </p:nvSpPr>
        <p:spPr>
          <a:xfrm>
            <a:off x="1331640" y="1628800"/>
            <a:ext cx="7920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 smtClean="0"/>
              <a:t>③</a:t>
            </a:r>
          </a:p>
          <a:p>
            <a:r>
              <a:rPr lang="en-US" altLang="ko-KR" sz="1000" dirty="0" smtClean="0"/>
              <a:t>volcano</a:t>
            </a:r>
          </a:p>
          <a:p>
            <a:r>
              <a:rPr lang="ko-KR" altLang="en-US" sz="1000" dirty="0" err="1" smtClean="0"/>
              <a:t>고철질암</a:t>
            </a:r>
            <a:endParaRPr lang="en-US" altLang="ko-KR" sz="1000" dirty="0" smtClean="0"/>
          </a:p>
          <a:p>
            <a:r>
              <a:rPr lang="ko-KR" altLang="en-US" sz="1000" dirty="0" smtClean="0"/>
              <a:t>현무암</a:t>
            </a:r>
            <a:endParaRPr lang="ko-KR" altLang="en-US" sz="1000" dirty="0"/>
          </a:p>
        </p:txBody>
      </p:sp>
      <p:cxnSp>
        <p:nvCxnSpPr>
          <p:cNvPr id="18" name="직선 연결선 17"/>
          <p:cNvCxnSpPr/>
          <p:nvPr/>
        </p:nvCxnSpPr>
        <p:spPr>
          <a:xfrm>
            <a:off x="2339752" y="1484784"/>
            <a:ext cx="0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직선 연결선 19"/>
          <p:cNvCxnSpPr/>
          <p:nvPr/>
        </p:nvCxnSpPr>
        <p:spPr>
          <a:xfrm>
            <a:off x="2699792" y="1484784"/>
            <a:ext cx="0" cy="1800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2123728" y="1268760"/>
            <a:ext cx="72008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 smtClean="0"/>
              <a:t>35</a:t>
            </a:r>
            <a:endParaRPr lang="ko-KR" altLang="en-US" sz="1000" dirty="0"/>
          </a:p>
        </p:txBody>
      </p:sp>
      <p:sp>
        <p:nvSpPr>
          <p:cNvPr id="22" name="TextBox 21"/>
          <p:cNvSpPr txBox="1"/>
          <p:nvPr/>
        </p:nvSpPr>
        <p:spPr>
          <a:xfrm>
            <a:off x="2771800" y="1268760"/>
            <a:ext cx="43204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 smtClean="0"/>
              <a:t>⑦</a:t>
            </a:r>
            <a:endParaRPr lang="ko-KR" altLang="en-US" sz="1000" dirty="0"/>
          </a:p>
        </p:txBody>
      </p:sp>
      <p:cxnSp>
        <p:nvCxnSpPr>
          <p:cNvPr id="24" name="직선 연결선 23"/>
          <p:cNvCxnSpPr/>
          <p:nvPr/>
        </p:nvCxnSpPr>
        <p:spPr>
          <a:xfrm>
            <a:off x="1979712" y="1700808"/>
            <a:ext cx="36004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직선 화살표 연결선 26"/>
          <p:cNvCxnSpPr/>
          <p:nvPr/>
        </p:nvCxnSpPr>
        <p:spPr>
          <a:xfrm flipV="1">
            <a:off x="2123728" y="1268760"/>
            <a:ext cx="0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1763688" y="908720"/>
            <a:ext cx="1080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 err="1" smtClean="0"/>
              <a:t>Granitoid</a:t>
            </a:r>
            <a:r>
              <a:rPr lang="en-US" altLang="ko-KR" sz="1000" dirty="0" smtClean="0"/>
              <a:t> diff.</a:t>
            </a:r>
          </a:p>
          <a:p>
            <a:r>
              <a:rPr lang="ko-KR" altLang="en-US" sz="1000" dirty="0" smtClean="0"/>
              <a:t>대륙지각</a:t>
            </a:r>
            <a:endParaRPr lang="ko-KR" altLang="en-US" sz="1000" dirty="0"/>
          </a:p>
        </p:txBody>
      </p:sp>
      <p:cxnSp>
        <p:nvCxnSpPr>
          <p:cNvPr id="31" name="직선 연결선 30"/>
          <p:cNvCxnSpPr/>
          <p:nvPr/>
        </p:nvCxnSpPr>
        <p:spPr>
          <a:xfrm>
            <a:off x="3203848" y="1484784"/>
            <a:ext cx="0" cy="1800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3059832" y="1268760"/>
            <a:ext cx="72008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 smtClean="0"/>
              <a:t>19</a:t>
            </a:r>
            <a:endParaRPr lang="ko-KR" altLang="en-US" sz="1000" dirty="0"/>
          </a:p>
        </p:txBody>
      </p:sp>
      <p:sp>
        <p:nvSpPr>
          <p:cNvPr id="37" name="TextBox 36"/>
          <p:cNvSpPr txBox="1"/>
          <p:nvPr/>
        </p:nvSpPr>
        <p:spPr>
          <a:xfrm>
            <a:off x="1979712" y="2276872"/>
            <a:ext cx="86409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 smtClean="0"/>
              <a:t>⑥</a:t>
            </a:r>
            <a:r>
              <a:rPr lang="en-US" altLang="ko-KR" sz="1000" dirty="0" err="1" smtClean="0"/>
              <a:t>anoxibiologicalworld</a:t>
            </a:r>
            <a:endParaRPr lang="ko-KR" altLang="en-US" sz="1000" dirty="0"/>
          </a:p>
        </p:txBody>
      </p:sp>
      <p:sp>
        <p:nvSpPr>
          <p:cNvPr id="38" name="TextBox 37"/>
          <p:cNvSpPr txBox="1"/>
          <p:nvPr/>
        </p:nvSpPr>
        <p:spPr>
          <a:xfrm>
            <a:off x="1979712" y="2852936"/>
            <a:ext cx="86409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 smtClean="0"/>
              <a:t>BIF</a:t>
            </a:r>
            <a:r>
              <a:rPr lang="ko-KR" altLang="en-US" sz="1000" dirty="0" smtClean="0"/>
              <a:t>형성</a:t>
            </a:r>
            <a:endParaRPr lang="ko-KR" altLang="en-US" sz="1000" dirty="0"/>
          </a:p>
        </p:txBody>
      </p:sp>
      <p:sp>
        <p:nvSpPr>
          <p:cNvPr id="39" name="TextBox 38"/>
          <p:cNvSpPr txBox="1"/>
          <p:nvPr/>
        </p:nvSpPr>
        <p:spPr>
          <a:xfrm>
            <a:off x="539552" y="3284985"/>
            <a:ext cx="3600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 smtClean="0">
                <a:solidFill>
                  <a:srgbClr val="FF0000"/>
                </a:solidFill>
              </a:rPr>
              <a:t>60</a:t>
            </a:r>
            <a:endParaRPr lang="ko-KR" altLang="en-US" sz="1000" dirty="0">
              <a:solidFill>
                <a:srgbClr val="FF0000"/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899592" y="3284984"/>
            <a:ext cx="43204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 smtClean="0">
                <a:solidFill>
                  <a:srgbClr val="FF0000"/>
                </a:solidFill>
              </a:rPr>
              <a:t>250</a:t>
            </a:r>
            <a:endParaRPr lang="ko-KR" altLang="en-US" sz="1000" dirty="0">
              <a:solidFill>
                <a:srgbClr val="FF0000"/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1403648" y="3284984"/>
            <a:ext cx="43204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 smtClean="0">
                <a:solidFill>
                  <a:srgbClr val="FF0000"/>
                </a:solidFill>
              </a:rPr>
              <a:t>350</a:t>
            </a:r>
            <a:endParaRPr lang="ko-KR" altLang="en-US" sz="1000" dirty="0">
              <a:solidFill>
                <a:srgbClr val="FF0000"/>
              </a:solidFill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2123728" y="3284984"/>
            <a:ext cx="57606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 smtClean="0">
                <a:solidFill>
                  <a:srgbClr val="FF0000"/>
                </a:solidFill>
              </a:rPr>
              <a:t>1000</a:t>
            </a:r>
            <a:endParaRPr lang="ko-KR" altLang="en-US" sz="1000" dirty="0">
              <a:solidFill>
                <a:srgbClr val="FF0000"/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2699792" y="3284984"/>
            <a:ext cx="57606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 smtClean="0">
                <a:solidFill>
                  <a:srgbClr val="FF0000"/>
                </a:solidFill>
              </a:rPr>
              <a:t>1500</a:t>
            </a:r>
            <a:endParaRPr lang="ko-KR" altLang="en-US" sz="1000" dirty="0">
              <a:solidFill>
                <a:srgbClr val="FF0000"/>
              </a:solidFill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3203848" y="3284984"/>
            <a:ext cx="57606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 smtClean="0">
                <a:solidFill>
                  <a:srgbClr val="FF0000"/>
                </a:solidFill>
              </a:rPr>
              <a:t>4000</a:t>
            </a:r>
            <a:endParaRPr lang="ko-KR" altLang="en-US" sz="1000" dirty="0">
              <a:solidFill>
                <a:srgbClr val="FF0000"/>
              </a:solidFill>
            </a:endParaRPr>
          </a:p>
        </p:txBody>
      </p:sp>
      <p:cxnSp>
        <p:nvCxnSpPr>
          <p:cNvPr id="46" name="직선 화살표 연결선 45"/>
          <p:cNvCxnSpPr/>
          <p:nvPr/>
        </p:nvCxnSpPr>
        <p:spPr>
          <a:xfrm>
            <a:off x="899592" y="2924944"/>
            <a:ext cx="0" cy="8640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539552" y="3789040"/>
            <a:ext cx="79208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 err="1" smtClean="0"/>
              <a:t>Astradial</a:t>
            </a:r>
            <a:r>
              <a:rPr lang="en-US" altLang="ko-KR" sz="1000" dirty="0" smtClean="0"/>
              <a:t> diff. </a:t>
            </a:r>
            <a:r>
              <a:rPr lang="ko-KR" altLang="en-US" sz="1000" dirty="0" smtClean="0"/>
              <a:t>소행성분</a:t>
            </a:r>
            <a:r>
              <a:rPr lang="ko-KR" altLang="en-US" sz="1000" dirty="0"/>
              <a:t>화</a:t>
            </a:r>
          </a:p>
        </p:txBody>
      </p:sp>
      <p:cxnSp>
        <p:nvCxnSpPr>
          <p:cNvPr id="49" name="직선 화살표 연결선 48"/>
          <p:cNvCxnSpPr/>
          <p:nvPr/>
        </p:nvCxnSpPr>
        <p:spPr>
          <a:xfrm>
            <a:off x="1691680" y="3068960"/>
            <a:ext cx="0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TextBox 50"/>
          <p:cNvSpPr txBox="1"/>
          <p:nvPr/>
        </p:nvSpPr>
        <p:spPr>
          <a:xfrm>
            <a:off x="1187624" y="3789040"/>
            <a:ext cx="7920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 err="1" smtClean="0"/>
              <a:t>Ignous</a:t>
            </a:r>
            <a:r>
              <a:rPr lang="en-US" altLang="ko-KR" sz="1000" dirty="0" smtClean="0"/>
              <a:t> rock evolution</a:t>
            </a:r>
          </a:p>
          <a:p>
            <a:r>
              <a:rPr lang="ko-KR" altLang="en-US" sz="1000" dirty="0" smtClean="0"/>
              <a:t>화산활발</a:t>
            </a:r>
            <a:endParaRPr lang="ko-KR" altLang="en-US" sz="1000" dirty="0"/>
          </a:p>
        </p:txBody>
      </p:sp>
      <p:sp>
        <p:nvSpPr>
          <p:cNvPr id="52" name="직사각형 51"/>
          <p:cNvSpPr/>
          <p:nvPr/>
        </p:nvSpPr>
        <p:spPr>
          <a:xfrm>
            <a:off x="1979712" y="1439198"/>
            <a:ext cx="325730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100" dirty="0" smtClean="0"/>
              <a:t>④</a:t>
            </a:r>
            <a:endParaRPr lang="ko-KR" altLang="en-US" sz="1100" dirty="0"/>
          </a:p>
        </p:txBody>
      </p:sp>
      <p:cxnSp>
        <p:nvCxnSpPr>
          <p:cNvPr id="54" name="직선 화살표 연결선 53"/>
          <p:cNvCxnSpPr/>
          <p:nvPr/>
        </p:nvCxnSpPr>
        <p:spPr>
          <a:xfrm flipV="1">
            <a:off x="2004586" y="2183959"/>
            <a:ext cx="5879782" cy="20905"/>
          </a:xfrm>
          <a:prstGeom prst="straightConnector1">
            <a:avLst/>
          </a:prstGeom>
          <a:ln w="127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직사각형 55"/>
          <p:cNvSpPr/>
          <p:nvPr/>
        </p:nvSpPr>
        <p:spPr>
          <a:xfrm>
            <a:off x="7740352" y="2060848"/>
            <a:ext cx="402674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000" dirty="0" smtClean="0"/>
              <a:t>  ⑤</a:t>
            </a:r>
            <a:endParaRPr lang="ko-KR" altLang="en-US" sz="1000" dirty="0"/>
          </a:p>
        </p:txBody>
      </p:sp>
      <p:sp>
        <p:nvSpPr>
          <p:cNvPr id="57" name="TextBox 56"/>
          <p:cNvSpPr txBox="1"/>
          <p:nvPr/>
        </p:nvSpPr>
        <p:spPr>
          <a:xfrm>
            <a:off x="2555776" y="1268760"/>
            <a:ext cx="3600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 smtClean="0"/>
              <a:t>25</a:t>
            </a:r>
            <a:endParaRPr lang="ko-KR" altLang="en-US" sz="1000" dirty="0"/>
          </a:p>
        </p:txBody>
      </p:sp>
      <p:sp>
        <p:nvSpPr>
          <p:cNvPr id="60" name="TextBox 59"/>
          <p:cNvSpPr txBox="1"/>
          <p:nvPr/>
        </p:nvSpPr>
        <p:spPr>
          <a:xfrm>
            <a:off x="3563888" y="1268760"/>
            <a:ext cx="3600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 smtClean="0"/>
              <a:t>10</a:t>
            </a:r>
            <a:endParaRPr lang="ko-KR" altLang="en-US" sz="1000" dirty="0"/>
          </a:p>
        </p:txBody>
      </p:sp>
      <p:sp>
        <p:nvSpPr>
          <p:cNvPr id="61" name="직사각형 60"/>
          <p:cNvSpPr/>
          <p:nvPr/>
        </p:nvSpPr>
        <p:spPr>
          <a:xfrm>
            <a:off x="3275856" y="1268760"/>
            <a:ext cx="312906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000" dirty="0" smtClean="0"/>
              <a:t>⑧</a:t>
            </a:r>
            <a:endParaRPr lang="ko-KR" altLang="en-US" sz="1000" dirty="0"/>
          </a:p>
        </p:txBody>
      </p:sp>
      <p:sp>
        <p:nvSpPr>
          <p:cNvPr id="62" name="TextBox 61"/>
          <p:cNvSpPr txBox="1"/>
          <p:nvPr/>
        </p:nvSpPr>
        <p:spPr>
          <a:xfrm>
            <a:off x="4283968" y="1268760"/>
            <a:ext cx="3600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 smtClean="0"/>
              <a:t>5.7</a:t>
            </a:r>
            <a:endParaRPr lang="ko-KR" altLang="en-US" sz="1000" dirty="0"/>
          </a:p>
        </p:txBody>
      </p:sp>
      <p:sp>
        <p:nvSpPr>
          <p:cNvPr id="69" name="TextBox 68"/>
          <p:cNvSpPr txBox="1"/>
          <p:nvPr/>
        </p:nvSpPr>
        <p:spPr>
          <a:xfrm>
            <a:off x="5364088" y="1268760"/>
            <a:ext cx="3600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 smtClean="0"/>
              <a:t>2.5</a:t>
            </a:r>
            <a:endParaRPr lang="ko-KR" altLang="en-US" sz="1000" dirty="0"/>
          </a:p>
        </p:txBody>
      </p:sp>
      <p:sp>
        <p:nvSpPr>
          <p:cNvPr id="70" name="직사각형 69"/>
          <p:cNvSpPr/>
          <p:nvPr/>
        </p:nvSpPr>
        <p:spPr>
          <a:xfrm>
            <a:off x="3899054" y="1268760"/>
            <a:ext cx="312906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000" dirty="0" smtClean="0"/>
              <a:t>⑨</a:t>
            </a:r>
            <a:endParaRPr lang="ko-KR" altLang="en-US" sz="1000" dirty="0"/>
          </a:p>
        </p:txBody>
      </p:sp>
      <p:sp>
        <p:nvSpPr>
          <p:cNvPr id="76" name="직사각형 75"/>
          <p:cNvSpPr/>
          <p:nvPr/>
        </p:nvSpPr>
        <p:spPr>
          <a:xfrm>
            <a:off x="6516216" y="548680"/>
            <a:ext cx="312906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000" dirty="0" smtClean="0"/>
              <a:t>⑩</a:t>
            </a:r>
            <a:endParaRPr lang="ko-KR" altLang="en-US" sz="1000" dirty="0"/>
          </a:p>
        </p:txBody>
      </p:sp>
      <p:sp>
        <p:nvSpPr>
          <p:cNvPr id="77" name="TextBox 76"/>
          <p:cNvSpPr txBox="1"/>
          <p:nvPr/>
        </p:nvSpPr>
        <p:spPr>
          <a:xfrm>
            <a:off x="6084168" y="404664"/>
            <a:ext cx="172819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dirty="0" err="1" smtClean="0"/>
              <a:t>현생대</a:t>
            </a:r>
            <a:r>
              <a:rPr lang="ko-KR" altLang="en-US" sz="1000" dirty="0" smtClean="0"/>
              <a:t> </a:t>
            </a:r>
            <a:r>
              <a:rPr lang="en-US" altLang="ko-KR" sz="1000" dirty="0" err="1" smtClean="0"/>
              <a:t>Phanerozoic</a:t>
            </a:r>
            <a:endParaRPr lang="ko-KR" altLang="en-US" sz="1000" dirty="0"/>
          </a:p>
        </p:txBody>
      </p:sp>
      <p:sp>
        <p:nvSpPr>
          <p:cNvPr id="78" name="TextBox 77"/>
          <p:cNvSpPr txBox="1"/>
          <p:nvPr/>
        </p:nvSpPr>
        <p:spPr>
          <a:xfrm>
            <a:off x="6660232" y="548680"/>
            <a:ext cx="57606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 smtClean="0">
                <a:solidFill>
                  <a:srgbClr val="FF0000"/>
                </a:solidFill>
              </a:rPr>
              <a:t>4500</a:t>
            </a:r>
            <a:endParaRPr lang="ko-KR" altLang="en-US" sz="1000" dirty="0">
              <a:solidFill>
                <a:srgbClr val="FF0000"/>
              </a:solidFill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6012160" y="1238563"/>
            <a:ext cx="72008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 smtClean="0">
                <a:solidFill>
                  <a:srgbClr val="0070C0"/>
                </a:solidFill>
              </a:rPr>
              <a:t>6600</a:t>
            </a:r>
            <a:r>
              <a:rPr lang="ko-KR" altLang="en-US" sz="1000" dirty="0" smtClean="0">
                <a:solidFill>
                  <a:srgbClr val="0070C0"/>
                </a:solidFill>
              </a:rPr>
              <a:t>만</a:t>
            </a: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7236296" y="1268760"/>
            <a:ext cx="72008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 smtClean="0">
                <a:solidFill>
                  <a:srgbClr val="0070C0"/>
                </a:solidFill>
              </a:rPr>
              <a:t>1.17</a:t>
            </a:r>
            <a:r>
              <a:rPr lang="ko-KR" altLang="en-US" sz="1000" dirty="0" smtClean="0">
                <a:solidFill>
                  <a:srgbClr val="0070C0"/>
                </a:solidFill>
              </a:rPr>
              <a:t>만</a:t>
            </a: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6588224" y="1238563"/>
            <a:ext cx="72008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 smtClean="0">
                <a:solidFill>
                  <a:srgbClr val="0070C0"/>
                </a:solidFill>
              </a:rPr>
              <a:t>250</a:t>
            </a:r>
            <a:r>
              <a:rPr lang="ko-KR" altLang="en-US" sz="1000" dirty="0" smtClean="0">
                <a:solidFill>
                  <a:srgbClr val="0070C0"/>
                </a:solidFill>
              </a:rPr>
              <a:t>만</a:t>
            </a: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91" name="TextBox 90"/>
          <p:cNvSpPr txBox="1"/>
          <p:nvPr/>
        </p:nvSpPr>
        <p:spPr>
          <a:xfrm>
            <a:off x="1907704" y="1844824"/>
            <a:ext cx="86409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800" dirty="0" smtClean="0"/>
              <a:t>CaCO3</a:t>
            </a:r>
            <a:r>
              <a:rPr lang="ko-KR" altLang="en-US" sz="800" dirty="0" err="1" smtClean="0"/>
              <a:t>대침전</a:t>
            </a:r>
            <a:endParaRPr lang="ko-KR" altLang="en-US" sz="800" dirty="0"/>
          </a:p>
        </p:txBody>
      </p:sp>
      <p:sp>
        <p:nvSpPr>
          <p:cNvPr id="104" name="TextBox 103"/>
          <p:cNvSpPr txBox="1"/>
          <p:nvPr/>
        </p:nvSpPr>
        <p:spPr>
          <a:xfrm>
            <a:off x="2483768" y="3645024"/>
            <a:ext cx="79208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 smtClean="0"/>
              <a:t>BIF</a:t>
            </a:r>
            <a:r>
              <a:rPr lang="ko-KR" altLang="en-US" sz="1000" dirty="0" smtClean="0"/>
              <a:t>정지</a:t>
            </a:r>
            <a:endParaRPr lang="en-US" altLang="ko-KR" sz="1000" dirty="0" smtClean="0"/>
          </a:p>
          <a:p>
            <a:r>
              <a:rPr lang="en-US" altLang="ko-KR" sz="1000" dirty="0" smtClean="0"/>
              <a:t>Great oxidation event</a:t>
            </a:r>
          </a:p>
          <a:p>
            <a:r>
              <a:rPr lang="ko-KR" altLang="en-US" sz="1000" dirty="0" smtClean="0"/>
              <a:t>산소</a:t>
            </a:r>
            <a:r>
              <a:rPr lang="en-US" altLang="ko-KR" sz="1000" dirty="0" smtClean="0"/>
              <a:t>1~2%</a:t>
            </a:r>
            <a:endParaRPr lang="ko-KR" altLang="en-US" sz="1000" dirty="0"/>
          </a:p>
        </p:txBody>
      </p:sp>
      <p:sp>
        <p:nvSpPr>
          <p:cNvPr id="108" name="직사각형 107"/>
          <p:cNvSpPr/>
          <p:nvPr/>
        </p:nvSpPr>
        <p:spPr>
          <a:xfrm>
            <a:off x="3203848" y="1484784"/>
            <a:ext cx="576064" cy="288032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 err="1" smtClean="0">
                <a:solidFill>
                  <a:srgbClr val="002060"/>
                </a:solidFill>
              </a:rPr>
              <a:t>시아노</a:t>
            </a:r>
            <a:endParaRPr lang="ko-KR" altLang="en-US" sz="800" dirty="0">
              <a:solidFill>
                <a:srgbClr val="002060"/>
              </a:solidFill>
            </a:endParaRPr>
          </a:p>
        </p:txBody>
      </p:sp>
      <p:sp>
        <p:nvSpPr>
          <p:cNvPr id="109" name="TextBox 108"/>
          <p:cNvSpPr txBox="1"/>
          <p:nvPr/>
        </p:nvSpPr>
        <p:spPr>
          <a:xfrm>
            <a:off x="3131840" y="2276872"/>
            <a:ext cx="6480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00" dirty="0" smtClean="0"/>
              <a:t>황 </a:t>
            </a:r>
            <a:r>
              <a:rPr lang="en-US" altLang="ko-KR" sz="800" dirty="0" smtClean="0"/>
              <a:t>FeS2</a:t>
            </a:r>
          </a:p>
          <a:p>
            <a:endParaRPr lang="en-US" altLang="ko-KR" sz="800" dirty="0" smtClean="0"/>
          </a:p>
          <a:p>
            <a:r>
              <a:rPr lang="ko-KR" altLang="en-US" sz="800" dirty="0" smtClean="0"/>
              <a:t>황의 시대</a:t>
            </a:r>
            <a:endParaRPr lang="ko-KR" altLang="en-US" sz="800" dirty="0"/>
          </a:p>
        </p:txBody>
      </p:sp>
      <p:sp>
        <p:nvSpPr>
          <p:cNvPr id="110" name="직사각형 109"/>
          <p:cNvSpPr/>
          <p:nvPr/>
        </p:nvSpPr>
        <p:spPr>
          <a:xfrm>
            <a:off x="2699792" y="1484784"/>
            <a:ext cx="504056" cy="18002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1" name="TextBox 110"/>
          <p:cNvSpPr txBox="1"/>
          <p:nvPr/>
        </p:nvSpPr>
        <p:spPr>
          <a:xfrm>
            <a:off x="2627784" y="1628800"/>
            <a:ext cx="6480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00" dirty="0" err="1" smtClean="0"/>
              <a:t>시아노</a:t>
            </a:r>
            <a:endParaRPr lang="en-US" altLang="ko-KR" sz="800" dirty="0" smtClean="0"/>
          </a:p>
          <a:p>
            <a:endParaRPr lang="en-US" altLang="ko-KR" sz="800" dirty="0" smtClean="0"/>
          </a:p>
          <a:p>
            <a:r>
              <a:rPr lang="ko-KR" altLang="en-US" sz="800" dirty="0" smtClean="0"/>
              <a:t>산소생</a:t>
            </a:r>
            <a:r>
              <a:rPr lang="ko-KR" altLang="en-US" sz="800" dirty="0"/>
              <a:t>성</a:t>
            </a:r>
          </a:p>
        </p:txBody>
      </p:sp>
      <p:sp>
        <p:nvSpPr>
          <p:cNvPr id="115" name="TextBox 114"/>
          <p:cNvSpPr txBox="1"/>
          <p:nvPr/>
        </p:nvSpPr>
        <p:spPr>
          <a:xfrm>
            <a:off x="2699792" y="2924944"/>
            <a:ext cx="57606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 smtClean="0"/>
              <a:t>24  22</a:t>
            </a:r>
            <a:endParaRPr lang="ko-KR" altLang="en-US" sz="1000" dirty="0"/>
          </a:p>
        </p:txBody>
      </p:sp>
      <p:sp>
        <p:nvSpPr>
          <p:cNvPr id="117" name="모서리가 둥근 직사각형 116"/>
          <p:cNvSpPr/>
          <p:nvPr/>
        </p:nvSpPr>
        <p:spPr>
          <a:xfrm>
            <a:off x="2771800" y="3140968"/>
            <a:ext cx="360040" cy="14401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19" name="직선 화살표 연결선 118"/>
          <p:cNvCxnSpPr>
            <a:endCxn id="104" idx="0"/>
          </p:cNvCxnSpPr>
          <p:nvPr/>
        </p:nvCxnSpPr>
        <p:spPr>
          <a:xfrm flipH="1">
            <a:off x="2879812" y="2636912"/>
            <a:ext cx="108012" cy="100811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1" name="TextBox 120"/>
          <p:cNvSpPr txBox="1"/>
          <p:nvPr/>
        </p:nvSpPr>
        <p:spPr>
          <a:xfrm>
            <a:off x="2699792" y="3110771"/>
            <a:ext cx="57606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dirty="0" smtClean="0">
                <a:solidFill>
                  <a:srgbClr val="FF0000"/>
                </a:solidFill>
              </a:rPr>
              <a:t>빙하기</a:t>
            </a:r>
            <a:endParaRPr lang="ko-KR" altLang="en-US" sz="1000" dirty="0">
              <a:solidFill>
                <a:srgbClr val="FF0000"/>
              </a:solidFill>
            </a:endParaRPr>
          </a:p>
        </p:txBody>
      </p:sp>
      <p:sp>
        <p:nvSpPr>
          <p:cNvPr id="122" name="TextBox 121"/>
          <p:cNvSpPr txBox="1"/>
          <p:nvPr/>
        </p:nvSpPr>
        <p:spPr>
          <a:xfrm>
            <a:off x="3203848" y="2924944"/>
            <a:ext cx="57606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00" dirty="0" smtClean="0"/>
              <a:t>지루한</a:t>
            </a:r>
            <a:endParaRPr lang="en-US" altLang="ko-KR" sz="800" dirty="0" smtClean="0"/>
          </a:p>
          <a:p>
            <a:r>
              <a:rPr lang="en-US" altLang="ko-KR" sz="800" dirty="0" smtClean="0"/>
              <a:t>10</a:t>
            </a:r>
            <a:r>
              <a:rPr lang="ko-KR" altLang="en-US" sz="800" dirty="0" smtClean="0"/>
              <a:t>억년</a:t>
            </a:r>
            <a:endParaRPr lang="ko-KR" altLang="en-US" sz="800" dirty="0"/>
          </a:p>
        </p:txBody>
      </p:sp>
      <p:cxnSp>
        <p:nvCxnSpPr>
          <p:cNvPr id="124" name="직선 화살표 연결선 123"/>
          <p:cNvCxnSpPr/>
          <p:nvPr/>
        </p:nvCxnSpPr>
        <p:spPr>
          <a:xfrm>
            <a:off x="3419872" y="2780928"/>
            <a:ext cx="72008" cy="8640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5" name="TextBox 124"/>
          <p:cNvSpPr txBox="1"/>
          <p:nvPr/>
        </p:nvSpPr>
        <p:spPr>
          <a:xfrm>
            <a:off x="3203848" y="3645024"/>
            <a:ext cx="7200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 smtClean="0"/>
              <a:t>Intermediation ocean</a:t>
            </a:r>
          </a:p>
          <a:p>
            <a:r>
              <a:rPr lang="ko-KR" altLang="en-US" sz="1000" dirty="0" smtClean="0"/>
              <a:t>성층</a:t>
            </a:r>
            <a:r>
              <a:rPr lang="ko-KR" altLang="en-US" sz="1000" dirty="0"/>
              <a:t>화</a:t>
            </a:r>
          </a:p>
        </p:txBody>
      </p:sp>
      <p:sp>
        <p:nvSpPr>
          <p:cNvPr id="127" name="직사각형 126"/>
          <p:cNvSpPr/>
          <p:nvPr/>
        </p:nvSpPr>
        <p:spPr>
          <a:xfrm>
            <a:off x="3779912" y="1484784"/>
            <a:ext cx="720080" cy="1800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9" name="TextBox 128"/>
          <p:cNvSpPr txBox="1"/>
          <p:nvPr/>
        </p:nvSpPr>
        <p:spPr>
          <a:xfrm>
            <a:off x="3707904" y="1628800"/>
            <a:ext cx="936104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 smtClean="0">
                <a:solidFill>
                  <a:srgbClr val="FF0000"/>
                </a:solidFill>
              </a:rPr>
              <a:t>Snow ball earth, </a:t>
            </a:r>
          </a:p>
          <a:p>
            <a:r>
              <a:rPr lang="en-US" altLang="ko-KR" sz="1100" dirty="0" smtClean="0">
                <a:solidFill>
                  <a:srgbClr val="FF0000"/>
                </a:solidFill>
              </a:rPr>
              <a:t>CO2</a:t>
            </a:r>
            <a:r>
              <a:rPr lang="ko-KR" altLang="en-US" sz="1100" dirty="0" smtClean="0">
                <a:solidFill>
                  <a:srgbClr val="FF0000"/>
                </a:solidFill>
              </a:rPr>
              <a:t>급감</a:t>
            </a:r>
            <a:endParaRPr lang="en-US" altLang="ko-KR" sz="1100" dirty="0" smtClean="0">
              <a:solidFill>
                <a:srgbClr val="FF0000"/>
              </a:solidFill>
            </a:endParaRPr>
          </a:p>
          <a:p>
            <a:r>
              <a:rPr lang="ko-KR" altLang="en-US" sz="1100" dirty="0" err="1" smtClean="0">
                <a:solidFill>
                  <a:srgbClr val="FF0000"/>
                </a:solidFill>
              </a:rPr>
              <a:t>전지구</a:t>
            </a:r>
            <a:r>
              <a:rPr lang="ko-KR" altLang="en-US" sz="1100" dirty="0" smtClean="0">
                <a:solidFill>
                  <a:srgbClr val="FF0000"/>
                </a:solidFill>
              </a:rPr>
              <a:t> 냉각</a:t>
            </a:r>
            <a:endParaRPr lang="en-US" altLang="ko-KR" sz="1100" dirty="0" smtClean="0">
              <a:solidFill>
                <a:srgbClr val="FF0000"/>
              </a:solidFill>
            </a:endParaRPr>
          </a:p>
          <a:p>
            <a:endParaRPr lang="en-US" altLang="ko-KR" sz="1100" dirty="0">
              <a:solidFill>
                <a:srgbClr val="FF0000"/>
              </a:solidFill>
            </a:endParaRPr>
          </a:p>
          <a:p>
            <a:endParaRPr lang="en-US" altLang="ko-KR" sz="1100" dirty="0" smtClean="0">
              <a:solidFill>
                <a:srgbClr val="FF0000"/>
              </a:solidFill>
            </a:endParaRPr>
          </a:p>
          <a:p>
            <a:endParaRPr lang="en-US" altLang="ko-KR" sz="1100" dirty="0">
              <a:solidFill>
                <a:srgbClr val="FF0000"/>
              </a:solidFill>
            </a:endParaRPr>
          </a:p>
          <a:p>
            <a:r>
              <a:rPr lang="en-US" altLang="ko-KR" sz="1100" dirty="0" smtClean="0">
                <a:solidFill>
                  <a:srgbClr val="FF0000"/>
                </a:solidFill>
              </a:rPr>
              <a:t> </a:t>
            </a:r>
            <a:r>
              <a:rPr lang="ko-KR" altLang="en-US" sz="1100" dirty="0" smtClean="0">
                <a:solidFill>
                  <a:srgbClr val="FF0000"/>
                </a:solidFill>
              </a:rPr>
              <a:t>빙하기</a:t>
            </a:r>
            <a:endParaRPr lang="en-US" altLang="ko-KR" sz="1100" dirty="0" smtClean="0">
              <a:solidFill>
                <a:srgbClr val="FF0000"/>
              </a:solidFill>
            </a:endParaRPr>
          </a:p>
          <a:p>
            <a:r>
              <a:rPr lang="en-US" altLang="ko-KR" sz="1100" dirty="0" smtClean="0">
                <a:solidFill>
                  <a:srgbClr val="FF0000"/>
                </a:solidFill>
              </a:rPr>
              <a:t>  3 </a:t>
            </a:r>
            <a:r>
              <a:rPr lang="ko-KR" altLang="en-US" sz="1100" dirty="0" smtClean="0">
                <a:solidFill>
                  <a:srgbClr val="FF0000"/>
                </a:solidFill>
              </a:rPr>
              <a:t>번</a:t>
            </a:r>
            <a:endParaRPr lang="ko-KR" altLang="en-US" sz="1100" dirty="0">
              <a:solidFill>
                <a:srgbClr val="FF0000"/>
              </a:solidFill>
            </a:endParaRPr>
          </a:p>
        </p:txBody>
      </p:sp>
      <p:cxnSp>
        <p:nvCxnSpPr>
          <p:cNvPr id="131" name="직선 화살표 연결선 130"/>
          <p:cNvCxnSpPr/>
          <p:nvPr/>
        </p:nvCxnSpPr>
        <p:spPr>
          <a:xfrm>
            <a:off x="3923928" y="3501008"/>
            <a:ext cx="72008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4" name="TextBox 133"/>
          <p:cNvSpPr txBox="1"/>
          <p:nvPr/>
        </p:nvSpPr>
        <p:spPr>
          <a:xfrm>
            <a:off x="3779912" y="3356992"/>
            <a:ext cx="79208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800" dirty="0" smtClean="0"/>
              <a:t>7.2  6.5  5.8</a:t>
            </a:r>
            <a:endParaRPr lang="ko-KR" altLang="en-US" sz="800" dirty="0"/>
          </a:p>
        </p:txBody>
      </p:sp>
      <p:cxnSp>
        <p:nvCxnSpPr>
          <p:cNvPr id="136" name="직선 연결선 135"/>
          <p:cNvCxnSpPr/>
          <p:nvPr/>
        </p:nvCxnSpPr>
        <p:spPr>
          <a:xfrm>
            <a:off x="3923928" y="3212976"/>
            <a:ext cx="0" cy="1440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8" name="직선 연결선 137"/>
          <p:cNvCxnSpPr>
            <a:stCxn id="134" idx="0"/>
            <a:endCxn id="134" idx="0"/>
          </p:cNvCxnSpPr>
          <p:nvPr/>
        </p:nvCxnSpPr>
        <p:spPr>
          <a:xfrm>
            <a:off x="4175956" y="3356992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2" name="직선 연결선 141"/>
          <p:cNvCxnSpPr/>
          <p:nvPr/>
        </p:nvCxnSpPr>
        <p:spPr>
          <a:xfrm>
            <a:off x="4139952" y="3284984"/>
            <a:ext cx="0" cy="720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5" name="직선 연결선 144"/>
          <p:cNvCxnSpPr/>
          <p:nvPr/>
        </p:nvCxnSpPr>
        <p:spPr>
          <a:xfrm>
            <a:off x="4355976" y="3284984"/>
            <a:ext cx="0" cy="720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5" name="TextBox 154"/>
          <p:cNvSpPr txBox="1"/>
          <p:nvPr/>
        </p:nvSpPr>
        <p:spPr>
          <a:xfrm>
            <a:off x="3779912" y="3861048"/>
            <a:ext cx="100811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800" dirty="0" err="1" smtClean="0"/>
              <a:t>Sturtian</a:t>
            </a:r>
            <a:r>
              <a:rPr lang="en-US" altLang="ko-KR" sz="800" dirty="0" smtClean="0"/>
              <a:t> glacier</a:t>
            </a:r>
            <a:endParaRPr lang="ko-KR" altLang="en-US" sz="800" dirty="0"/>
          </a:p>
        </p:txBody>
      </p:sp>
      <p:cxnSp>
        <p:nvCxnSpPr>
          <p:cNvPr id="157" name="직선 화살표 연결선 156"/>
          <p:cNvCxnSpPr>
            <a:stCxn id="134" idx="2"/>
          </p:cNvCxnSpPr>
          <p:nvPr/>
        </p:nvCxnSpPr>
        <p:spPr>
          <a:xfrm>
            <a:off x="4175956" y="3572436"/>
            <a:ext cx="108012" cy="64865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8" name="TextBox 157"/>
          <p:cNvSpPr txBox="1"/>
          <p:nvPr/>
        </p:nvSpPr>
        <p:spPr>
          <a:xfrm>
            <a:off x="4067944" y="4221088"/>
            <a:ext cx="12241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00" dirty="0" err="1" smtClean="0"/>
              <a:t>마리오</a:t>
            </a:r>
            <a:r>
              <a:rPr lang="ko-KR" altLang="en-US" sz="800" dirty="0" smtClean="0"/>
              <a:t> </a:t>
            </a:r>
            <a:r>
              <a:rPr lang="en-US" altLang="ko-KR" sz="800" dirty="0" smtClean="0"/>
              <a:t>glacier</a:t>
            </a:r>
          </a:p>
          <a:p>
            <a:r>
              <a:rPr lang="ko-KR" altLang="en-US" sz="800" dirty="0" smtClean="0"/>
              <a:t>다세포출현</a:t>
            </a:r>
            <a:r>
              <a:rPr lang="en-US" altLang="ko-KR" sz="800" dirty="0" smtClean="0"/>
              <a:t>, </a:t>
            </a:r>
            <a:r>
              <a:rPr lang="ko-KR" altLang="en-US" sz="800" dirty="0" smtClean="0"/>
              <a:t>산소</a:t>
            </a:r>
            <a:r>
              <a:rPr lang="en-US" altLang="ko-KR" sz="800" dirty="0" smtClean="0"/>
              <a:t> 21%</a:t>
            </a:r>
            <a:endParaRPr lang="ko-KR" altLang="en-US" sz="800" dirty="0"/>
          </a:p>
        </p:txBody>
      </p:sp>
      <p:cxnSp>
        <p:nvCxnSpPr>
          <p:cNvPr id="160" name="직선 화살표 연결선 159"/>
          <p:cNvCxnSpPr/>
          <p:nvPr/>
        </p:nvCxnSpPr>
        <p:spPr>
          <a:xfrm>
            <a:off x="4355976" y="3501008"/>
            <a:ext cx="144016" cy="108012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1" name="TextBox 160"/>
          <p:cNvSpPr txBox="1"/>
          <p:nvPr/>
        </p:nvSpPr>
        <p:spPr>
          <a:xfrm>
            <a:off x="4283968" y="4581128"/>
            <a:ext cx="10081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00" dirty="0" err="1" smtClean="0"/>
              <a:t>개스기이스</a:t>
            </a:r>
            <a:r>
              <a:rPr lang="ko-KR" altLang="en-US" sz="800" dirty="0" smtClean="0"/>
              <a:t> </a:t>
            </a:r>
            <a:r>
              <a:rPr lang="en-US" altLang="ko-KR" sz="800" dirty="0" smtClean="0"/>
              <a:t>glacier</a:t>
            </a:r>
            <a:endParaRPr lang="ko-KR" altLang="en-US" sz="800" dirty="0"/>
          </a:p>
        </p:txBody>
      </p:sp>
      <p:sp>
        <p:nvSpPr>
          <p:cNvPr id="164" name="TextBox 163"/>
          <p:cNvSpPr txBox="1"/>
          <p:nvPr/>
        </p:nvSpPr>
        <p:spPr>
          <a:xfrm>
            <a:off x="4572000" y="3284984"/>
            <a:ext cx="151216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800" dirty="0" smtClean="0"/>
              <a:t>5.4  3.6  3.4  3.0  2.5  1.7</a:t>
            </a:r>
            <a:endParaRPr lang="ko-KR" altLang="en-US" sz="800" dirty="0"/>
          </a:p>
        </p:txBody>
      </p:sp>
      <p:cxnSp>
        <p:nvCxnSpPr>
          <p:cNvPr id="166" name="직선 화살표 연결선 165"/>
          <p:cNvCxnSpPr/>
          <p:nvPr/>
        </p:nvCxnSpPr>
        <p:spPr>
          <a:xfrm>
            <a:off x="4716016" y="3429000"/>
            <a:ext cx="504056" cy="18722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8" name="TextBox 167"/>
          <p:cNvSpPr txBox="1"/>
          <p:nvPr/>
        </p:nvSpPr>
        <p:spPr>
          <a:xfrm>
            <a:off x="5004048" y="5301208"/>
            <a:ext cx="252028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00" dirty="0" smtClean="0"/>
              <a:t>캄보디아기</a:t>
            </a:r>
            <a:r>
              <a:rPr lang="en-US" altLang="ko-KR" sz="800" dirty="0" smtClean="0"/>
              <a:t>,</a:t>
            </a:r>
            <a:r>
              <a:rPr lang="ko-KR" altLang="en-US" sz="800" dirty="0" smtClean="0"/>
              <a:t> </a:t>
            </a:r>
            <a:r>
              <a:rPr lang="ko-KR" altLang="en-US" sz="800" dirty="0" err="1" smtClean="0"/>
              <a:t>대멸종</a:t>
            </a:r>
            <a:r>
              <a:rPr lang="en-US" altLang="ko-KR" sz="800" dirty="0" smtClean="0"/>
              <a:t>KT, </a:t>
            </a:r>
            <a:r>
              <a:rPr lang="ko-KR" altLang="en-US" sz="800" dirty="0" err="1" smtClean="0"/>
              <a:t>공룡파파충류</a:t>
            </a:r>
            <a:r>
              <a:rPr lang="ko-KR" altLang="en-US" sz="800" dirty="0" smtClean="0"/>
              <a:t> </a:t>
            </a:r>
            <a:r>
              <a:rPr lang="ko-KR" altLang="en-US" sz="800" dirty="0" err="1" smtClean="0"/>
              <a:t>대멸종</a:t>
            </a:r>
            <a:endParaRPr lang="ko-KR" altLang="en-US" sz="800" dirty="0"/>
          </a:p>
        </p:txBody>
      </p:sp>
      <p:cxnSp>
        <p:nvCxnSpPr>
          <p:cNvPr id="170" name="직선 화살표 연결선 169"/>
          <p:cNvCxnSpPr/>
          <p:nvPr/>
        </p:nvCxnSpPr>
        <p:spPr>
          <a:xfrm>
            <a:off x="4932040" y="3429000"/>
            <a:ext cx="504056" cy="136815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1" name="TextBox 170"/>
          <p:cNvSpPr txBox="1"/>
          <p:nvPr/>
        </p:nvSpPr>
        <p:spPr>
          <a:xfrm>
            <a:off x="5364088" y="4767535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00" dirty="0" smtClean="0"/>
              <a:t>숲</a:t>
            </a:r>
            <a:r>
              <a:rPr lang="en-US" altLang="ko-KR" sz="800" dirty="0" smtClean="0"/>
              <a:t>, </a:t>
            </a:r>
            <a:r>
              <a:rPr lang="ko-KR" altLang="en-US" sz="800" dirty="0" smtClean="0"/>
              <a:t>뿌리식물산성물</a:t>
            </a:r>
            <a:r>
              <a:rPr lang="ko-KR" altLang="en-US" sz="800" dirty="0"/>
              <a:t>질</a:t>
            </a:r>
            <a:r>
              <a:rPr lang="en-US" altLang="ko-KR" sz="800" dirty="0" smtClean="0"/>
              <a:t>,</a:t>
            </a:r>
            <a:r>
              <a:rPr lang="ko-KR" altLang="en-US" sz="800" dirty="0" smtClean="0"/>
              <a:t>암석풍화</a:t>
            </a:r>
            <a:r>
              <a:rPr lang="en-US" altLang="ko-KR" sz="800" dirty="0" smtClean="0"/>
              <a:t>X10, </a:t>
            </a:r>
            <a:r>
              <a:rPr lang="ko-KR" altLang="en-US" sz="800" dirty="0" smtClean="0"/>
              <a:t>생물의 광물화</a:t>
            </a:r>
            <a:r>
              <a:rPr lang="en-US" altLang="ko-KR" sz="800" dirty="0" smtClean="0"/>
              <a:t>/</a:t>
            </a:r>
            <a:r>
              <a:rPr lang="ko-KR" altLang="en-US" sz="800" dirty="0" smtClean="0"/>
              <a:t>삼엽충</a:t>
            </a:r>
            <a:r>
              <a:rPr lang="en-US" altLang="ko-KR" sz="800" dirty="0" smtClean="0"/>
              <a:t>-</a:t>
            </a:r>
            <a:r>
              <a:rPr lang="ko-KR" altLang="en-US" sz="800" dirty="0" smtClean="0"/>
              <a:t>석회암</a:t>
            </a:r>
            <a:r>
              <a:rPr lang="en-US" altLang="ko-KR" sz="800" dirty="0" smtClean="0"/>
              <a:t>  </a:t>
            </a:r>
            <a:endParaRPr lang="ko-KR" altLang="en-US" sz="800" dirty="0"/>
          </a:p>
        </p:txBody>
      </p:sp>
      <p:cxnSp>
        <p:nvCxnSpPr>
          <p:cNvPr id="173" name="직선 화살표 연결선 172"/>
          <p:cNvCxnSpPr/>
          <p:nvPr/>
        </p:nvCxnSpPr>
        <p:spPr>
          <a:xfrm>
            <a:off x="5148064" y="3429000"/>
            <a:ext cx="432048" cy="122413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4" name="TextBox 173"/>
          <p:cNvSpPr txBox="1"/>
          <p:nvPr/>
        </p:nvSpPr>
        <p:spPr>
          <a:xfrm>
            <a:off x="5436096" y="4581708"/>
            <a:ext cx="122413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00" dirty="0" smtClean="0"/>
              <a:t>석탄기</a:t>
            </a:r>
            <a:r>
              <a:rPr lang="en-US" altLang="ko-KR" sz="800" dirty="0" smtClean="0"/>
              <a:t>,</a:t>
            </a:r>
            <a:r>
              <a:rPr lang="ko-KR" altLang="en-US" sz="800" dirty="0" smtClean="0"/>
              <a:t>양서류</a:t>
            </a:r>
            <a:endParaRPr lang="ko-KR" altLang="en-US" sz="800" dirty="0"/>
          </a:p>
        </p:txBody>
      </p:sp>
      <p:cxnSp>
        <p:nvCxnSpPr>
          <p:cNvPr id="176" name="직선 화살표 연결선 175"/>
          <p:cNvCxnSpPr/>
          <p:nvPr/>
        </p:nvCxnSpPr>
        <p:spPr>
          <a:xfrm>
            <a:off x="5364088" y="3429000"/>
            <a:ext cx="360040" cy="9361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7" name="TextBox 176"/>
          <p:cNvSpPr txBox="1"/>
          <p:nvPr/>
        </p:nvSpPr>
        <p:spPr>
          <a:xfrm>
            <a:off x="5580112" y="4365684"/>
            <a:ext cx="223224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00" dirty="0" err="1" smtClean="0"/>
              <a:t>초대륙</a:t>
            </a:r>
            <a:r>
              <a:rPr lang="en-US" altLang="ko-KR" sz="800" dirty="0" smtClean="0"/>
              <a:t>/</a:t>
            </a:r>
            <a:r>
              <a:rPr lang="ko-KR" altLang="en-US" sz="800" dirty="0" smtClean="0"/>
              <a:t>콜롬비아</a:t>
            </a:r>
            <a:r>
              <a:rPr lang="en-US" altLang="ko-KR" sz="800" dirty="0" smtClean="0"/>
              <a:t>, </a:t>
            </a:r>
            <a:r>
              <a:rPr lang="ko-KR" altLang="en-US" sz="800" dirty="0" err="1" smtClean="0"/>
              <a:t>로디니아</a:t>
            </a:r>
            <a:r>
              <a:rPr lang="en-US" altLang="ko-KR" sz="800" dirty="0" smtClean="0"/>
              <a:t>, </a:t>
            </a:r>
            <a:r>
              <a:rPr lang="ko-KR" altLang="en-US" sz="800" dirty="0" err="1" smtClean="0"/>
              <a:t>판기아</a:t>
            </a:r>
            <a:r>
              <a:rPr lang="en-US" altLang="ko-KR" sz="800" dirty="0" smtClean="0"/>
              <a:t>,</a:t>
            </a:r>
            <a:endParaRPr lang="ko-KR" altLang="en-US" sz="800" dirty="0"/>
          </a:p>
        </p:txBody>
      </p:sp>
      <p:cxnSp>
        <p:nvCxnSpPr>
          <p:cNvPr id="179" name="직선 화살표 연결선 178"/>
          <p:cNvCxnSpPr/>
          <p:nvPr/>
        </p:nvCxnSpPr>
        <p:spPr>
          <a:xfrm>
            <a:off x="5580112" y="3429000"/>
            <a:ext cx="216024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0" name="TextBox 179"/>
          <p:cNvSpPr txBox="1"/>
          <p:nvPr/>
        </p:nvSpPr>
        <p:spPr>
          <a:xfrm>
            <a:off x="5724128" y="3789040"/>
            <a:ext cx="2880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00" dirty="0" err="1" smtClean="0"/>
              <a:t>폐름기</a:t>
            </a:r>
            <a:r>
              <a:rPr lang="en-US" altLang="ko-KR" sz="800" dirty="0" smtClean="0"/>
              <a:t>,</a:t>
            </a:r>
            <a:r>
              <a:rPr lang="ko-KR" altLang="en-US" sz="800" dirty="0" err="1" smtClean="0"/>
              <a:t>대멸종</a:t>
            </a:r>
            <a:r>
              <a:rPr lang="en-US" altLang="ko-KR" sz="800" dirty="0" smtClean="0"/>
              <a:t>,PT/1</a:t>
            </a:r>
            <a:r>
              <a:rPr lang="ko-KR" altLang="en-US" sz="800" dirty="0" err="1" smtClean="0"/>
              <a:t>만년동안</a:t>
            </a:r>
            <a:r>
              <a:rPr lang="en-US" altLang="ko-KR" sz="800" dirty="0" smtClean="0"/>
              <a:t>, </a:t>
            </a:r>
            <a:r>
              <a:rPr lang="ko-KR" altLang="en-US" sz="800" dirty="0" smtClean="0"/>
              <a:t>육지나무</a:t>
            </a:r>
            <a:r>
              <a:rPr lang="en-US" altLang="ko-KR" sz="800" dirty="0" smtClean="0"/>
              <a:t>,</a:t>
            </a:r>
            <a:r>
              <a:rPr lang="ko-KR" altLang="en-US" sz="800" dirty="0" err="1" smtClean="0"/>
              <a:t>큰동물</a:t>
            </a:r>
            <a:r>
              <a:rPr lang="en-US" altLang="ko-KR" sz="800" dirty="0" smtClean="0"/>
              <a:t>60%, </a:t>
            </a:r>
            <a:r>
              <a:rPr lang="ko-KR" altLang="en-US" sz="800" dirty="0" smtClean="0"/>
              <a:t>바다생물 </a:t>
            </a:r>
            <a:r>
              <a:rPr lang="en-US" altLang="ko-KR" sz="800" dirty="0" smtClean="0"/>
              <a:t>95%</a:t>
            </a:r>
            <a:r>
              <a:rPr lang="ko-KR" altLang="en-US" sz="800" dirty="0" smtClean="0"/>
              <a:t>멸종</a:t>
            </a:r>
            <a:r>
              <a:rPr lang="en-US" altLang="ko-KR" sz="800" dirty="0" smtClean="0"/>
              <a:t>, </a:t>
            </a:r>
            <a:r>
              <a:rPr lang="ko-KR" altLang="en-US" sz="800" dirty="0" smtClean="0"/>
              <a:t>배설물축적</a:t>
            </a:r>
            <a:r>
              <a:rPr lang="en-US" altLang="ko-KR" sz="800" dirty="0" smtClean="0"/>
              <a:t>, O2</a:t>
            </a:r>
            <a:r>
              <a:rPr lang="ko-KR" altLang="en-US" sz="800" dirty="0" smtClean="0"/>
              <a:t>고갈</a:t>
            </a:r>
            <a:r>
              <a:rPr lang="en-US" altLang="ko-KR" sz="800" dirty="0" smtClean="0"/>
              <a:t>, </a:t>
            </a:r>
            <a:r>
              <a:rPr lang="ko-KR" altLang="en-US" sz="800" dirty="0" err="1" smtClean="0"/>
              <a:t>무룹패</a:t>
            </a:r>
            <a:r>
              <a:rPr lang="en-US" altLang="ko-KR" sz="800" dirty="0" smtClean="0"/>
              <a:t>,</a:t>
            </a:r>
            <a:r>
              <a:rPr lang="ko-KR" altLang="en-US" sz="800" dirty="0" err="1" smtClean="0"/>
              <a:t>혐기세균증식</a:t>
            </a:r>
            <a:r>
              <a:rPr lang="en-US" altLang="ko-KR" sz="800" dirty="0" smtClean="0"/>
              <a:t>, </a:t>
            </a:r>
            <a:r>
              <a:rPr lang="ko-KR" altLang="en-US" sz="800" dirty="0" smtClean="0"/>
              <a:t>유기물분해</a:t>
            </a:r>
            <a:r>
              <a:rPr lang="en-US" altLang="ko-KR" sz="800" dirty="0" smtClean="0"/>
              <a:t>, CO2,CH4</a:t>
            </a:r>
            <a:r>
              <a:rPr lang="ko-KR" altLang="en-US" sz="800" dirty="0" smtClean="0"/>
              <a:t>생성</a:t>
            </a:r>
            <a:r>
              <a:rPr lang="en-US" altLang="ko-KR" sz="800" dirty="0" smtClean="0"/>
              <a:t>, CaCO3, MgCO3, FeCO3</a:t>
            </a:r>
            <a:r>
              <a:rPr lang="ko-KR" altLang="en-US" sz="800" dirty="0" smtClean="0"/>
              <a:t>침전</a:t>
            </a:r>
            <a:endParaRPr lang="ko-KR" altLang="en-US" sz="800" dirty="0"/>
          </a:p>
        </p:txBody>
      </p:sp>
      <p:cxnSp>
        <p:nvCxnSpPr>
          <p:cNvPr id="182" name="직선 화살표 연결선 181"/>
          <p:cNvCxnSpPr/>
          <p:nvPr/>
        </p:nvCxnSpPr>
        <p:spPr>
          <a:xfrm>
            <a:off x="5796136" y="3429000"/>
            <a:ext cx="144016" cy="2160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4" name="TextBox 183"/>
          <p:cNvSpPr txBox="1"/>
          <p:nvPr/>
        </p:nvSpPr>
        <p:spPr>
          <a:xfrm>
            <a:off x="5868144" y="3573016"/>
            <a:ext cx="122413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00" dirty="0" smtClean="0"/>
              <a:t>공룡시대</a:t>
            </a:r>
            <a:endParaRPr lang="ko-KR" altLang="en-US" sz="800" dirty="0"/>
          </a:p>
        </p:txBody>
      </p:sp>
      <p:sp>
        <p:nvSpPr>
          <p:cNvPr id="185" name="TextBox 184"/>
          <p:cNvSpPr txBox="1"/>
          <p:nvPr/>
        </p:nvSpPr>
        <p:spPr>
          <a:xfrm>
            <a:off x="6588224" y="3501008"/>
            <a:ext cx="12241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00" dirty="0" err="1" smtClean="0"/>
              <a:t>호모하빌리스</a:t>
            </a:r>
            <a:r>
              <a:rPr lang="en-US" altLang="ko-KR" sz="800" dirty="0" smtClean="0"/>
              <a:t>, </a:t>
            </a:r>
          </a:p>
          <a:p>
            <a:r>
              <a:rPr lang="ko-KR" altLang="en-US" sz="800" dirty="0" smtClean="0"/>
              <a:t>최초인간</a:t>
            </a:r>
            <a:r>
              <a:rPr lang="en-US" altLang="ko-KR" sz="800" dirty="0" smtClean="0"/>
              <a:t>,</a:t>
            </a:r>
            <a:r>
              <a:rPr lang="ko-KR" altLang="en-US" sz="800" dirty="0" smtClean="0"/>
              <a:t>도구제작</a:t>
            </a:r>
            <a:endParaRPr lang="ko-KR" altLang="en-US" sz="800" dirty="0"/>
          </a:p>
        </p:txBody>
      </p:sp>
      <p:sp>
        <p:nvSpPr>
          <p:cNvPr id="188" name="자유형 187"/>
          <p:cNvSpPr/>
          <p:nvPr/>
        </p:nvSpPr>
        <p:spPr>
          <a:xfrm>
            <a:off x="4511040" y="1197187"/>
            <a:ext cx="985520" cy="245533"/>
          </a:xfrm>
          <a:custGeom>
            <a:avLst/>
            <a:gdLst>
              <a:gd name="connsiteX0" fmla="*/ 0 w 985520"/>
              <a:gd name="connsiteY0" fmla="*/ 245533 h 245533"/>
              <a:gd name="connsiteX1" fmla="*/ 477520 w 985520"/>
              <a:gd name="connsiteY1" fmla="*/ 1693 h 245533"/>
              <a:gd name="connsiteX2" fmla="*/ 985520 w 985520"/>
              <a:gd name="connsiteY2" fmla="*/ 235373 h 2455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85520" h="245533">
                <a:moveTo>
                  <a:pt x="0" y="245533"/>
                </a:moveTo>
                <a:cubicBezTo>
                  <a:pt x="156633" y="124459"/>
                  <a:pt x="313267" y="3386"/>
                  <a:pt x="477520" y="1693"/>
                </a:cubicBezTo>
                <a:cubicBezTo>
                  <a:pt x="641773" y="0"/>
                  <a:pt x="813646" y="117686"/>
                  <a:pt x="985520" y="235373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9" name="TextBox 188"/>
          <p:cNvSpPr txBox="1"/>
          <p:nvPr/>
        </p:nvSpPr>
        <p:spPr>
          <a:xfrm>
            <a:off x="4644008" y="980728"/>
            <a:ext cx="9361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00" dirty="0" smtClean="0"/>
              <a:t>    고생대</a:t>
            </a:r>
            <a:endParaRPr lang="en-US" altLang="ko-KR" sz="800" dirty="0" smtClean="0"/>
          </a:p>
          <a:p>
            <a:r>
              <a:rPr lang="en-US" altLang="ko-KR" sz="800" dirty="0" smtClean="0"/>
              <a:t>-</a:t>
            </a:r>
            <a:r>
              <a:rPr lang="ko-KR" altLang="en-US" sz="800" dirty="0" err="1" smtClean="0">
                <a:solidFill>
                  <a:srgbClr val="C00000"/>
                </a:solidFill>
              </a:rPr>
              <a:t>캄오실데석폐</a:t>
            </a:r>
            <a:r>
              <a:rPr lang="en-US" altLang="ko-KR" sz="800" dirty="0" smtClean="0"/>
              <a:t>-</a:t>
            </a:r>
            <a:endParaRPr lang="ko-KR" altLang="en-US" sz="800" dirty="0"/>
          </a:p>
        </p:txBody>
      </p:sp>
      <p:sp>
        <p:nvSpPr>
          <p:cNvPr id="190" name="자유형 189"/>
          <p:cNvSpPr/>
          <p:nvPr/>
        </p:nvSpPr>
        <p:spPr>
          <a:xfrm rot="157968">
            <a:off x="5537200" y="1119293"/>
            <a:ext cx="680720" cy="313267"/>
          </a:xfrm>
          <a:custGeom>
            <a:avLst/>
            <a:gdLst>
              <a:gd name="connsiteX0" fmla="*/ 0 w 680720"/>
              <a:gd name="connsiteY0" fmla="*/ 262467 h 313267"/>
              <a:gd name="connsiteX1" fmla="*/ 274320 w 680720"/>
              <a:gd name="connsiteY1" fmla="*/ 8467 h 313267"/>
              <a:gd name="connsiteX2" fmla="*/ 680720 w 680720"/>
              <a:gd name="connsiteY2" fmla="*/ 313267 h 3132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0720" h="313267">
                <a:moveTo>
                  <a:pt x="0" y="262467"/>
                </a:moveTo>
                <a:cubicBezTo>
                  <a:pt x="80433" y="131233"/>
                  <a:pt x="160867" y="0"/>
                  <a:pt x="274320" y="8467"/>
                </a:cubicBezTo>
                <a:cubicBezTo>
                  <a:pt x="387773" y="16934"/>
                  <a:pt x="611293" y="260774"/>
                  <a:pt x="680720" y="313267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1" name="TextBox 190"/>
          <p:cNvSpPr txBox="1"/>
          <p:nvPr/>
        </p:nvSpPr>
        <p:spPr>
          <a:xfrm>
            <a:off x="5580112" y="836712"/>
            <a:ext cx="9361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00" dirty="0" smtClean="0"/>
              <a:t>중생대</a:t>
            </a:r>
            <a:endParaRPr lang="en-US" altLang="ko-KR" sz="800" dirty="0" smtClean="0"/>
          </a:p>
          <a:p>
            <a:r>
              <a:rPr lang="en-US" altLang="ko-KR" sz="800" dirty="0" smtClean="0">
                <a:solidFill>
                  <a:srgbClr val="C00000"/>
                </a:solidFill>
              </a:rPr>
              <a:t>-</a:t>
            </a:r>
            <a:r>
              <a:rPr lang="ko-KR" altLang="en-US" sz="800" dirty="0" err="1" smtClean="0">
                <a:solidFill>
                  <a:srgbClr val="C00000"/>
                </a:solidFill>
              </a:rPr>
              <a:t>트쥐백</a:t>
            </a:r>
            <a:r>
              <a:rPr lang="en-US" altLang="ko-KR" sz="800" dirty="0" smtClean="0"/>
              <a:t>-</a:t>
            </a:r>
            <a:endParaRPr lang="ko-KR" altLang="en-US" sz="800" dirty="0"/>
          </a:p>
        </p:txBody>
      </p:sp>
      <p:sp>
        <p:nvSpPr>
          <p:cNvPr id="193" name="자유형 192"/>
          <p:cNvSpPr/>
          <p:nvPr/>
        </p:nvSpPr>
        <p:spPr>
          <a:xfrm>
            <a:off x="6207760" y="1058333"/>
            <a:ext cx="1259840" cy="435187"/>
          </a:xfrm>
          <a:custGeom>
            <a:avLst/>
            <a:gdLst>
              <a:gd name="connsiteX0" fmla="*/ 0 w 1259840"/>
              <a:gd name="connsiteY0" fmla="*/ 384387 h 435187"/>
              <a:gd name="connsiteX1" fmla="*/ 660400 w 1259840"/>
              <a:gd name="connsiteY1" fmla="*/ 8467 h 435187"/>
              <a:gd name="connsiteX2" fmla="*/ 1259840 w 1259840"/>
              <a:gd name="connsiteY2" fmla="*/ 435187 h 4351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259840" h="435187">
                <a:moveTo>
                  <a:pt x="0" y="384387"/>
                </a:moveTo>
                <a:cubicBezTo>
                  <a:pt x="225213" y="192193"/>
                  <a:pt x="450427" y="0"/>
                  <a:pt x="660400" y="8467"/>
                </a:cubicBezTo>
                <a:cubicBezTo>
                  <a:pt x="870373" y="16934"/>
                  <a:pt x="1065106" y="226060"/>
                  <a:pt x="1259840" y="435187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4" name="TextBox 193"/>
          <p:cNvSpPr txBox="1"/>
          <p:nvPr/>
        </p:nvSpPr>
        <p:spPr>
          <a:xfrm>
            <a:off x="6516216" y="908720"/>
            <a:ext cx="9361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00" dirty="0" smtClean="0"/>
              <a:t>신생대</a:t>
            </a:r>
            <a:endParaRPr lang="en-US" altLang="ko-KR" sz="800" dirty="0" smtClean="0"/>
          </a:p>
          <a:p>
            <a:r>
              <a:rPr lang="en-US" altLang="ko-KR" sz="800" dirty="0" smtClean="0"/>
              <a:t>-</a:t>
            </a:r>
            <a:r>
              <a:rPr lang="ko-KR" altLang="en-US" sz="800" dirty="0" err="1" smtClean="0">
                <a:solidFill>
                  <a:srgbClr val="C00000"/>
                </a:solidFill>
              </a:rPr>
              <a:t>팔에올마플플</a:t>
            </a:r>
            <a:r>
              <a:rPr lang="en-US" altLang="ko-KR" sz="800" dirty="0" smtClean="0"/>
              <a:t>-</a:t>
            </a:r>
            <a:endParaRPr lang="ko-KR" altLang="en-US" sz="800" dirty="0"/>
          </a:p>
        </p:txBody>
      </p:sp>
      <p:sp>
        <p:nvSpPr>
          <p:cNvPr id="195" name="자유형 194"/>
          <p:cNvSpPr/>
          <p:nvPr/>
        </p:nvSpPr>
        <p:spPr>
          <a:xfrm>
            <a:off x="7450667" y="1061720"/>
            <a:ext cx="961813" cy="421640"/>
          </a:xfrm>
          <a:custGeom>
            <a:avLst/>
            <a:gdLst>
              <a:gd name="connsiteX0" fmla="*/ 6773 w 961813"/>
              <a:gd name="connsiteY0" fmla="*/ 421640 h 421640"/>
              <a:gd name="connsiteX1" fmla="*/ 159173 w 961813"/>
              <a:gd name="connsiteY1" fmla="*/ 66040 h 421640"/>
              <a:gd name="connsiteX2" fmla="*/ 961813 w 961813"/>
              <a:gd name="connsiteY2" fmla="*/ 25400 h 421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61813" h="421640">
                <a:moveTo>
                  <a:pt x="6773" y="421640"/>
                </a:moveTo>
                <a:cubicBezTo>
                  <a:pt x="3386" y="276860"/>
                  <a:pt x="0" y="132080"/>
                  <a:pt x="159173" y="66040"/>
                </a:cubicBezTo>
                <a:cubicBezTo>
                  <a:pt x="318346" y="0"/>
                  <a:pt x="640079" y="12700"/>
                  <a:pt x="961813" y="25400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6" name="TextBox 195"/>
          <p:cNvSpPr txBox="1"/>
          <p:nvPr/>
        </p:nvSpPr>
        <p:spPr>
          <a:xfrm>
            <a:off x="7668344" y="836712"/>
            <a:ext cx="93610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00" dirty="0" err="1" smtClean="0"/>
              <a:t>홀로세</a:t>
            </a:r>
            <a:r>
              <a:rPr lang="en-US" altLang="ko-KR" sz="800" dirty="0" smtClean="0"/>
              <a:t>--</a:t>
            </a:r>
            <a:r>
              <a:rPr lang="ko-KR" altLang="en-US" sz="800" dirty="0" smtClean="0"/>
              <a:t>현세</a:t>
            </a:r>
            <a:endParaRPr lang="ko-KR" altLang="en-US" sz="800" dirty="0"/>
          </a:p>
        </p:txBody>
      </p:sp>
      <p:sp>
        <p:nvSpPr>
          <p:cNvPr id="198" name="자유형 197"/>
          <p:cNvSpPr/>
          <p:nvPr/>
        </p:nvSpPr>
        <p:spPr>
          <a:xfrm>
            <a:off x="680720" y="764705"/>
            <a:ext cx="1300480" cy="708496"/>
          </a:xfrm>
          <a:custGeom>
            <a:avLst/>
            <a:gdLst>
              <a:gd name="connsiteX0" fmla="*/ 0 w 1300480"/>
              <a:gd name="connsiteY0" fmla="*/ 596053 h 636693"/>
              <a:gd name="connsiteX1" fmla="*/ 487680 w 1300480"/>
              <a:gd name="connsiteY1" fmla="*/ 6773 h 636693"/>
              <a:gd name="connsiteX2" fmla="*/ 1300480 w 1300480"/>
              <a:gd name="connsiteY2" fmla="*/ 636693 h 636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300480" h="636693">
                <a:moveTo>
                  <a:pt x="0" y="596053"/>
                </a:moveTo>
                <a:cubicBezTo>
                  <a:pt x="135467" y="298026"/>
                  <a:pt x="270934" y="0"/>
                  <a:pt x="487680" y="6773"/>
                </a:cubicBezTo>
                <a:cubicBezTo>
                  <a:pt x="704426" y="13546"/>
                  <a:pt x="1195493" y="562186"/>
                  <a:pt x="1300480" y="636693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9" name="TextBox 198"/>
          <p:cNvSpPr txBox="1"/>
          <p:nvPr/>
        </p:nvSpPr>
        <p:spPr>
          <a:xfrm>
            <a:off x="683568" y="548680"/>
            <a:ext cx="93610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00" dirty="0" err="1" smtClean="0"/>
              <a:t>명왕대</a:t>
            </a:r>
            <a:r>
              <a:rPr lang="en-US" altLang="ko-KR" sz="800" dirty="0" smtClean="0"/>
              <a:t>,</a:t>
            </a:r>
            <a:r>
              <a:rPr lang="ko-KR" altLang="en-US" sz="800" dirty="0" err="1" smtClean="0"/>
              <a:t>하데스기</a:t>
            </a:r>
            <a:endParaRPr lang="ko-KR" altLang="en-US" sz="800" dirty="0"/>
          </a:p>
        </p:txBody>
      </p:sp>
      <p:sp>
        <p:nvSpPr>
          <p:cNvPr id="200" name="자유형 199"/>
          <p:cNvSpPr/>
          <p:nvPr/>
        </p:nvSpPr>
        <p:spPr>
          <a:xfrm>
            <a:off x="1950720" y="773853"/>
            <a:ext cx="772160" cy="719667"/>
          </a:xfrm>
          <a:custGeom>
            <a:avLst/>
            <a:gdLst>
              <a:gd name="connsiteX0" fmla="*/ 0 w 772160"/>
              <a:gd name="connsiteY0" fmla="*/ 668867 h 719667"/>
              <a:gd name="connsiteX1" fmla="*/ 467360 w 772160"/>
              <a:gd name="connsiteY1" fmla="*/ 8467 h 719667"/>
              <a:gd name="connsiteX2" fmla="*/ 772160 w 772160"/>
              <a:gd name="connsiteY2" fmla="*/ 719667 h 7196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72160" h="719667">
                <a:moveTo>
                  <a:pt x="0" y="668867"/>
                </a:moveTo>
                <a:cubicBezTo>
                  <a:pt x="169333" y="334433"/>
                  <a:pt x="338667" y="0"/>
                  <a:pt x="467360" y="8467"/>
                </a:cubicBezTo>
                <a:cubicBezTo>
                  <a:pt x="596053" y="16934"/>
                  <a:pt x="684106" y="368300"/>
                  <a:pt x="772160" y="719667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1" name="TextBox 200"/>
          <p:cNvSpPr txBox="1"/>
          <p:nvPr/>
        </p:nvSpPr>
        <p:spPr>
          <a:xfrm>
            <a:off x="2051720" y="548680"/>
            <a:ext cx="93610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00" dirty="0" smtClean="0"/>
              <a:t>시생대</a:t>
            </a:r>
            <a:r>
              <a:rPr lang="en-US" altLang="ko-KR" sz="800" dirty="0" err="1" smtClean="0"/>
              <a:t>archbean</a:t>
            </a:r>
            <a:endParaRPr lang="ko-KR" altLang="en-US" sz="800" dirty="0"/>
          </a:p>
        </p:txBody>
      </p:sp>
      <p:sp>
        <p:nvSpPr>
          <p:cNvPr id="202" name="자유형 201"/>
          <p:cNvSpPr/>
          <p:nvPr/>
        </p:nvSpPr>
        <p:spPr>
          <a:xfrm>
            <a:off x="2692400" y="836713"/>
            <a:ext cx="1717040" cy="595848"/>
          </a:xfrm>
          <a:custGeom>
            <a:avLst/>
            <a:gdLst>
              <a:gd name="connsiteX0" fmla="*/ 0 w 1717040"/>
              <a:gd name="connsiteY0" fmla="*/ 435187 h 435187"/>
              <a:gd name="connsiteX1" fmla="*/ 883920 w 1717040"/>
              <a:gd name="connsiteY1" fmla="*/ 8467 h 435187"/>
              <a:gd name="connsiteX2" fmla="*/ 1717040 w 1717040"/>
              <a:gd name="connsiteY2" fmla="*/ 384387 h 4351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717040" h="435187">
                <a:moveTo>
                  <a:pt x="0" y="435187"/>
                </a:moveTo>
                <a:cubicBezTo>
                  <a:pt x="298873" y="226060"/>
                  <a:pt x="597747" y="16934"/>
                  <a:pt x="883920" y="8467"/>
                </a:cubicBezTo>
                <a:cubicBezTo>
                  <a:pt x="1170093" y="0"/>
                  <a:pt x="1443566" y="192193"/>
                  <a:pt x="1717040" y="384387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3" name="TextBox 202"/>
          <p:cNvSpPr txBox="1"/>
          <p:nvPr/>
        </p:nvSpPr>
        <p:spPr>
          <a:xfrm>
            <a:off x="3275856" y="548680"/>
            <a:ext cx="9361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00" dirty="0" smtClean="0"/>
              <a:t>원생대</a:t>
            </a:r>
            <a:r>
              <a:rPr lang="en-US" altLang="ko-KR" sz="800" dirty="0" err="1" smtClean="0"/>
              <a:t>proterozoic</a:t>
            </a:r>
            <a:endParaRPr lang="ko-KR" altLang="en-US" sz="800" dirty="0"/>
          </a:p>
        </p:txBody>
      </p:sp>
      <p:sp>
        <p:nvSpPr>
          <p:cNvPr id="207" name="자유형 206"/>
          <p:cNvSpPr/>
          <p:nvPr/>
        </p:nvSpPr>
        <p:spPr>
          <a:xfrm>
            <a:off x="4499992" y="620688"/>
            <a:ext cx="3749040" cy="777240"/>
          </a:xfrm>
          <a:custGeom>
            <a:avLst/>
            <a:gdLst>
              <a:gd name="connsiteX0" fmla="*/ 0 w 3749040"/>
              <a:gd name="connsiteY0" fmla="*/ 777240 h 777240"/>
              <a:gd name="connsiteX1" fmla="*/ 386080 w 3749040"/>
              <a:gd name="connsiteY1" fmla="*/ 218440 h 777240"/>
              <a:gd name="connsiteX2" fmla="*/ 975360 w 3749040"/>
              <a:gd name="connsiteY2" fmla="*/ 35560 h 777240"/>
              <a:gd name="connsiteX3" fmla="*/ 3749040 w 3749040"/>
              <a:gd name="connsiteY3" fmla="*/ 5080 h 7772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49040" h="777240">
                <a:moveTo>
                  <a:pt x="0" y="777240"/>
                </a:moveTo>
                <a:cubicBezTo>
                  <a:pt x="111760" y="559646"/>
                  <a:pt x="223520" y="342053"/>
                  <a:pt x="386080" y="218440"/>
                </a:cubicBezTo>
                <a:cubicBezTo>
                  <a:pt x="548640" y="94827"/>
                  <a:pt x="414867" y="71120"/>
                  <a:pt x="975360" y="35560"/>
                </a:cubicBezTo>
                <a:cubicBezTo>
                  <a:pt x="1535853" y="0"/>
                  <a:pt x="2642446" y="2540"/>
                  <a:pt x="3749040" y="5080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10" name="TextBox 209"/>
          <p:cNvSpPr txBox="1"/>
          <p:nvPr/>
        </p:nvSpPr>
        <p:spPr>
          <a:xfrm>
            <a:off x="827584" y="4869160"/>
            <a:ext cx="144016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dirty="0" smtClean="0">
                <a:solidFill>
                  <a:srgbClr val="FF0000"/>
                </a:solidFill>
              </a:rPr>
              <a:t>*광물의 종류</a:t>
            </a:r>
            <a:endParaRPr lang="ko-KR" altLang="en-US" sz="1000" dirty="0">
              <a:solidFill>
                <a:srgbClr val="FF0000"/>
              </a:solidFill>
            </a:endParaRPr>
          </a:p>
        </p:txBody>
      </p:sp>
      <p:sp>
        <p:nvSpPr>
          <p:cNvPr id="211" name="TextBox 210"/>
          <p:cNvSpPr txBox="1"/>
          <p:nvPr/>
        </p:nvSpPr>
        <p:spPr>
          <a:xfrm>
            <a:off x="7668344" y="2276872"/>
            <a:ext cx="93610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800" dirty="0" smtClean="0"/>
              <a:t>Plate tectonics</a:t>
            </a:r>
            <a:endParaRPr lang="ko-KR" altLang="en-US" sz="800" dirty="0"/>
          </a:p>
        </p:txBody>
      </p:sp>
      <p:sp>
        <p:nvSpPr>
          <p:cNvPr id="213" name="TextBox 212"/>
          <p:cNvSpPr txBox="1"/>
          <p:nvPr/>
        </p:nvSpPr>
        <p:spPr>
          <a:xfrm>
            <a:off x="5940152" y="2780928"/>
            <a:ext cx="10801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00" dirty="0" smtClean="0"/>
              <a:t>백악기</a:t>
            </a:r>
            <a:r>
              <a:rPr lang="en-US" altLang="ko-KR" sz="800" dirty="0" smtClean="0"/>
              <a:t>-</a:t>
            </a:r>
            <a:r>
              <a:rPr lang="ko-KR" altLang="en-US" sz="800" dirty="0" err="1" smtClean="0"/>
              <a:t>대멸종</a:t>
            </a:r>
            <a:endParaRPr lang="en-US" altLang="ko-KR" sz="800" dirty="0" smtClean="0"/>
          </a:p>
          <a:p>
            <a:r>
              <a:rPr lang="ko-KR" altLang="en-US" sz="800" dirty="0" smtClean="0"/>
              <a:t>공룡</a:t>
            </a:r>
            <a:r>
              <a:rPr lang="en-US" altLang="ko-KR" sz="800" dirty="0" smtClean="0"/>
              <a:t>.</a:t>
            </a:r>
            <a:r>
              <a:rPr lang="ko-KR" altLang="en-US" sz="800" dirty="0" smtClean="0"/>
              <a:t>파충류</a:t>
            </a:r>
            <a:endParaRPr lang="ko-KR" altLang="en-US" sz="800" dirty="0"/>
          </a:p>
        </p:txBody>
      </p:sp>
      <p:cxnSp>
        <p:nvCxnSpPr>
          <p:cNvPr id="113" name="직선 연결선 112"/>
          <p:cNvCxnSpPr/>
          <p:nvPr/>
        </p:nvCxnSpPr>
        <p:spPr>
          <a:xfrm>
            <a:off x="6948264" y="3212976"/>
            <a:ext cx="0" cy="720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3" name="직선 연결선 152"/>
          <p:cNvCxnSpPr/>
          <p:nvPr/>
        </p:nvCxnSpPr>
        <p:spPr>
          <a:xfrm>
            <a:off x="5580112" y="1484784"/>
            <a:ext cx="0" cy="1800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6" name="직선 연결선 155"/>
          <p:cNvCxnSpPr>
            <a:stCxn id="195" idx="0"/>
          </p:cNvCxnSpPr>
          <p:nvPr/>
        </p:nvCxnSpPr>
        <p:spPr>
          <a:xfrm flipH="1">
            <a:off x="7452320" y="1483360"/>
            <a:ext cx="5120" cy="18016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2" name="직선 연결선 161"/>
          <p:cNvCxnSpPr/>
          <p:nvPr/>
        </p:nvCxnSpPr>
        <p:spPr>
          <a:xfrm>
            <a:off x="6804248" y="1484784"/>
            <a:ext cx="0" cy="1800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9" name="직선 연결선 168"/>
          <p:cNvCxnSpPr>
            <a:stCxn id="193" idx="0"/>
          </p:cNvCxnSpPr>
          <p:nvPr/>
        </p:nvCxnSpPr>
        <p:spPr>
          <a:xfrm>
            <a:off x="6207760" y="1442720"/>
            <a:ext cx="20424" cy="18422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2" name="직선 연결선 191"/>
          <p:cNvCxnSpPr/>
          <p:nvPr/>
        </p:nvCxnSpPr>
        <p:spPr>
          <a:xfrm>
            <a:off x="7236296" y="3212976"/>
            <a:ext cx="0" cy="720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7" name="TextBox 196"/>
          <p:cNvSpPr txBox="1"/>
          <p:nvPr/>
        </p:nvSpPr>
        <p:spPr>
          <a:xfrm>
            <a:off x="7092280" y="2996952"/>
            <a:ext cx="5040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 smtClean="0"/>
              <a:t>20</a:t>
            </a:r>
            <a:endParaRPr lang="ko-KR" altLang="en-US" sz="1000" dirty="0"/>
          </a:p>
        </p:txBody>
      </p:sp>
      <p:sp>
        <p:nvSpPr>
          <p:cNvPr id="204" name="TextBox 203"/>
          <p:cNvSpPr txBox="1"/>
          <p:nvPr/>
        </p:nvSpPr>
        <p:spPr>
          <a:xfrm>
            <a:off x="6804248" y="2996952"/>
            <a:ext cx="5040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 smtClean="0"/>
              <a:t>200</a:t>
            </a:r>
            <a:endParaRPr lang="ko-KR" altLang="en-US" sz="1000" dirty="0"/>
          </a:p>
        </p:txBody>
      </p:sp>
      <p:cxnSp>
        <p:nvCxnSpPr>
          <p:cNvPr id="206" name="직선 화살표 연결선 205"/>
          <p:cNvCxnSpPr/>
          <p:nvPr/>
        </p:nvCxnSpPr>
        <p:spPr>
          <a:xfrm>
            <a:off x="6804248" y="3284984"/>
            <a:ext cx="72008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9" name="직선 화살표 연결선 208"/>
          <p:cNvCxnSpPr/>
          <p:nvPr/>
        </p:nvCxnSpPr>
        <p:spPr>
          <a:xfrm>
            <a:off x="7236296" y="3284984"/>
            <a:ext cx="504056" cy="14401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4" name="직선 화살표 연결선 213"/>
          <p:cNvCxnSpPr/>
          <p:nvPr/>
        </p:nvCxnSpPr>
        <p:spPr>
          <a:xfrm>
            <a:off x="6948264" y="3284984"/>
            <a:ext cx="720080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5" name="TextBox 214"/>
          <p:cNvSpPr txBox="1"/>
          <p:nvPr/>
        </p:nvSpPr>
        <p:spPr>
          <a:xfrm>
            <a:off x="7596336" y="3573596"/>
            <a:ext cx="133164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00" dirty="0" smtClean="0"/>
              <a:t>오스트랄로피테쿠스</a:t>
            </a:r>
            <a:endParaRPr lang="ko-KR" altLang="en-US" sz="800" dirty="0"/>
          </a:p>
        </p:txBody>
      </p:sp>
      <p:sp>
        <p:nvSpPr>
          <p:cNvPr id="217" name="TextBox 216"/>
          <p:cNvSpPr txBox="1"/>
          <p:nvPr/>
        </p:nvSpPr>
        <p:spPr>
          <a:xfrm>
            <a:off x="7668344" y="3356992"/>
            <a:ext cx="133164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00" dirty="0" smtClean="0"/>
              <a:t>호모사피엔스</a:t>
            </a:r>
            <a:endParaRPr lang="ko-KR" altLang="en-US" sz="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sz="3200" dirty="0" smtClean="0">
                <a:latin typeface="HY견고딕" pitchFamily="18" charset="-127"/>
                <a:ea typeface="HY견고딕" pitchFamily="18" charset="-127"/>
              </a:rPr>
              <a:t>[</a:t>
            </a:r>
            <a:r>
              <a:rPr lang="ko-KR" altLang="en-US" sz="3200" dirty="0" smtClean="0">
                <a:latin typeface="HY견고딕" pitchFamily="18" charset="-127"/>
                <a:ea typeface="HY견고딕" pitchFamily="18" charset="-127"/>
              </a:rPr>
              <a:t>암석의 화학 분자식</a:t>
            </a:r>
            <a:r>
              <a:rPr lang="en-US" altLang="ko-KR" sz="3200" dirty="0" smtClean="0">
                <a:latin typeface="HY견고딕" pitchFamily="18" charset="-127"/>
                <a:ea typeface="HY견고딕" pitchFamily="18" charset="-127"/>
              </a:rPr>
              <a:t>]</a:t>
            </a:r>
            <a:endParaRPr lang="ko-KR" altLang="en-US" sz="3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340768"/>
            <a:ext cx="8291264" cy="4785395"/>
          </a:xfrm>
        </p:spPr>
        <p:txBody>
          <a:bodyPr>
            <a:normAutofit fontScale="70000" lnSpcReduction="20000"/>
          </a:bodyPr>
          <a:lstStyle/>
          <a:p>
            <a:pPr fontAlgn="base">
              <a:buNone/>
            </a:pPr>
            <a:r>
              <a:rPr lang="ko-KR" altLang="en-US" dirty="0" smtClean="0"/>
              <a:t>①</a:t>
            </a:r>
            <a:r>
              <a:rPr lang="en-US" altLang="ko-KR" dirty="0" smtClean="0"/>
              <a:t>KAl</a:t>
            </a:r>
            <a:r>
              <a:rPr lang="en-US" altLang="ko-KR" baseline="-25000" dirty="0" smtClean="0"/>
              <a:t>2</a:t>
            </a:r>
            <a:r>
              <a:rPr lang="en-US" altLang="ko-KR" dirty="0" smtClean="0"/>
              <a:t>(AlSi</a:t>
            </a:r>
            <a:r>
              <a:rPr lang="en-US" altLang="ko-KR" baseline="-25000" dirty="0" smtClean="0"/>
              <a:t>3</a:t>
            </a:r>
            <a:r>
              <a:rPr lang="en-US" altLang="ko-KR" dirty="0" smtClean="0"/>
              <a:t>O</a:t>
            </a:r>
            <a:r>
              <a:rPr lang="en-US" altLang="ko-KR" baseline="-25000" dirty="0" smtClean="0"/>
              <a:t>10</a:t>
            </a:r>
            <a:r>
              <a:rPr lang="en-US" altLang="ko-KR" dirty="0" smtClean="0"/>
              <a:t>)(OH)</a:t>
            </a:r>
            <a:r>
              <a:rPr lang="en-US" altLang="ko-KR" baseline="-25000" dirty="0" smtClean="0"/>
              <a:t>2 </a:t>
            </a:r>
            <a:r>
              <a:rPr lang="en-US" altLang="ko-KR" dirty="0" smtClean="0"/>
              <a:t>(</a:t>
            </a:r>
            <a:r>
              <a:rPr lang="ko-KR" altLang="en-US" dirty="0" err="1" smtClean="0"/>
              <a:t>백운모</a:t>
            </a:r>
            <a:r>
              <a:rPr lang="en-US" altLang="ko-KR" dirty="0" smtClean="0"/>
              <a:t>) + SiO</a:t>
            </a:r>
            <a:r>
              <a:rPr lang="en-US" altLang="ko-KR" baseline="-25000" dirty="0" smtClean="0"/>
              <a:t>2</a:t>
            </a:r>
            <a:r>
              <a:rPr lang="en-US" altLang="ko-KR" dirty="0" smtClean="0"/>
              <a:t> (</a:t>
            </a:r>
            <a:r>
              <a:rPr lang="ko-KR" altLang="en-US" dirty="0" smtClean="0"/>
              <a:t>마그마</a:t>
            </a:r>
            <a:r>
              <a:rPr lang="en-US" altLang="ko-KR" dirty="0" smtClean="0"/>
              <a:t>) </a:t>
            </a:r>
            <a:endParaRPr lang="ko-KR" altLang="en-US" dirty="0" smtClean="0"/>
          </a:p>
          <a:p>
            <a:pPr fontAlgn="base">
              <a:buNone/>
            </a:pPr>
            <a:r>
              <a:rPr lang="ko-KR" altLang="en-US" dirty="0" smtClean="0"/>
              <a:t>   →</a:t>
            </a:r>
            <a:r>
              <a:rPr lang="en-US" altLang="ko-KR" dirty="0" smtClean="0"/>
              <a:t>Al</a:t>
            </a:r>
            <a:r>
              <a:rPr lang="en-US" altLang="ko-KR" baseline="-25000" dirty="0" smtClean="0"/>
              <a:t>2</a:t>
            </a:r>
            <a:r>
              <a:rPr lang="en-US" altLang="ko-KR" dirty="0" smtClean="0"/>
              <a:t>SiO</a:t>
            </a:r>
            <a:r>
              <a:rPr lang="en-US" altLang="ko-KR" baseline="-25000" dirty="0" smtClean="0"/>
              <a:t>5</a:t>
            </a:r>
            <a:r>
              <a:rPr lang="en-US" altLang="ko-KR" dirty="0" smtClean="0"/>
              <a:t> (</a:t>
            </a:r>
            <a:r>
              <a:rPr lang="ko-KR" altLang="en-US" dirty="0" smtClean="0"/>
              <a:t>홍주석</a:t>
            </a:r>
            <a:r>
              <a:rPr lang="en-US" altLang="ko-KR" dirty="0" smtClean="0"/>
              <a:t>,</a:t>
            </a:r>
            <a:r>
              <a:rPr lang="ko-KR" altLang="en-US" dirty="0" smtClean="0"/>
              <a:t>남정석</a:t>
            </a:r>
            <a:r>
              <a:rPr lang="en-US" altLang="ko-KR" dirty="0" smtClean="0"/>
              <a:t>,</a:t>
            </a:r>
            <a:r>
              <a:rPr lang="ko-KR" altLang="en-US" dirty="0" err="1" smtClean="0"/>
              <a:t>규선석</a:t>
            </a:r>
            <a:r>
              <a:rPr lang="en-US" altLang="ko-KR" dirty="0" smtClean="0"/>
              <a:t>) + KAlSi</a:t>
            </a:r>
            <a:r>
              <a:rPr lang="en-US" altLang="ko-KR" baseline="-25000" dirty="0" smtClean="0"/>
              <a:t>3</a:t>
            </a:r>
            <a:r>
              <a:rPr lang="en-US" altLang="ko-KR" dirty="0" smtClean="0"/>
              <a:t>O</a:t>
            </a:r>
            <a:r>
              <a:rPr lang="en-US" altLang="ko-KR" baseline="-25000" dirty="0" smtClean="0"/>
              <a:t>8</a:t>
            </a:r>
            <a:r>
              <a:rPr lang="en-US" altLang="ko-KR" dirty="0" smtClean="0"/>
              <a:t>(</a:t>
            </a:r>
            <a:r>
              <a:rPr lang="ko-KR" altLang="en-US" dirty="0" smtClean="0"/>
              <a:t>정장석</a:t>
            </a:r>
            <a:r>
              <a:rPr lang="en-US" altLang="ko-KR" dirty="0" smtClean="0"/>
              <a:t>) + H</a:t>
            </a:r>
            <a:r>
              <a:rPr lang="en-US" altLang="ko-KR" baseline="-25000" dirty="0" smtClean="0"/>
              <a:t>2</a:t>
            </a:r>
            <a:r>
              <a:rPr lang="en-US" altLang="ko-KR" dirty="0" smtClean="0"/>
              <a:t>O</a:t>
            </a:r>
          </a:p>
          <a:p>
            <a:pPr fontAlgn="base"/>
            <a:endParaRPr lang="en-US" altLang="ko-KR" dirty="0" smtClean="0"/>
          </a:p>
          <a:p>
            <a:pPr fontAlgn="base">
              <a:buNone/>
            </a:pPr>
            <a:r>
              <a:rPr lang="en-US" altLang="ko-KR" dirty="0" smtClean="0"/>
              <a:t>②2KAlSi</a:t>
            </a:r>
            <a:r>
              <a:rPr lang="en-US" altLang="ko-KR" baseline="-25000" dirty="0" smtClean="0"/>
              <a:t>3</a:t>
            </a:r>
            <a:r>
              <a:rPr lang="en-US" altLang="ko-KR" dirty="0" smtClean="0"/>
              <a:t>O</a:t>
            </a:r>
            <a:r>
              <a:rPr lang="en-US" altLang="ko-KR" baseline="-25000" dirty="0" smtClean="0"/>
              <a:t>8</a:t>
            </a:r>
            <a:r>
              <a:rPr lang="en-US" altLang="ko-KR" dirty="0" smtClean="0"/>
              <a:t>(</a:t>
            </a:r>
            <a:r>
              <a:rPr lang="ko-KR" altLang="en-US" dirty="0" smtClean="0"/>
              <a:t>정장석</a:t>
            </a:r>
            <a:r>
              <a:rPr lang="en-US" altLang="ko-KR" dirty="0" smtClean="0"/>
              <a:t>) +2H</a:t>
            </a:r>
            <a:r>
              <a:rPr lang="en-US" altLang="ko-KR" baseline="-25000" dirty="0" smtClean="0"/>
              <a:t>2</a:t>
            </a:r>
            <a:r>
              <a:rPr lang="en-US" altLang="ko-KR" dirty="0" smtClean="0"/>
              <a:t>CO</a:t>
            </a:r>
            <a:r>
              <a:rPr lang="en-US" altLang="ko-KR" baseline="-25000" dirty="0" smtClean="0"/>
              <a:t>3</a:t>
            </a:r>
            <a:r>
              <a:rPr lang="en-US" altLang="ko-KR" dirty="0" smtClean="0"/>
              <a:t> + H</a:t>
            </a:r>
            <a:r>
              <a:rPr lang="en-US" altLang="ko-KR" baseline="-25000" dirty="0" smtClean="0"/>
              <a:t>2</a:t>
            </a:r>
            <a:r>
              <a:rPr lang="en-US" altLang="ko-KR" dirty="0" smtClean="0"/>
              <a:t>O (</a:t>
            </a:r>
            <a:r>
              <a:rPr lang="ko-KR" altLang="en-US" dirty="0" smtClean="0"/>
              <a:t>열수</a:t>
            </a:r>
            <a:r>
              <a:rPr lang="en-US" altLang="ko-KR" dirty="0" smtClean="0"/>
              <a:t>)</a:t>
            </a:r>
            <a:endParaRPr lang="ko-KR" altLang="en-US" dirty="0" smtClean="0"/>
          </a:p>
          <a:p>
            <a:pPr fontAlgn="base">
              <a:buNone/>
            </a:pPr>
            <a:r>
              <a:rPr lang="ko-KR" altLang="en-US" dirty="0" smtClean="0"/>
              <a:t>   →</a:t>
            </a:r>
            <a:r>
              <a:rPr lang="en-US" altLang="ko-KR" dirty="0" smtClean="0"/>
              <a:t>Al</a:t>
            </a:r>
            <a:r>
              <a:rPr lang="en-US" altLang="ko-KR" baseline="-25000" dirty="0" smtClean="0"/>
              <a:t>2</a:t>
            </a:r>
            <a:r>
              <a:rPr lang="en-US" altLang="ko-KR" dirty="0" smtClean="0"/>
              <a:t>Si</a:t>
            </a:r>
            <a:r>
              <a:rPr lang="en-US" altLang="ko-KR" baseline="-25000" dirty="0" smtClean="0"/>
              <a:t>2</a:t>
            </a:r>
            <a:r>
              <a:rPr lang="en-US" altLang="ko-KR" dirty="0" smtClean="0"/>
              <a:t>O</a:t>
            </a:r>
            <a:r>
              <a:rPr lang="en-US" altLang="ko-KR" baseline="-25000" dirty="0" smtClean="0"/>
              <a:t>5</a:t>
            </a:r>
            <a:r>
              <a:rPr lang="en-US" altLang="ko-KR" dirty="0" smtClean="0"/>
              <a:t>(OH)</a:t>
            </a:r>
            <a:r>
              <a:rPr lang="en-US" altLang="ko-KR" baseline="-25000" dirty="0" smtClean="0"/>
              <a:t>4</a:t>
            </a:r>
            <a:r>
              <a:rPr lang="en-US" altLang="ko-KR" dirty="0" smtClean="0"/>
              <a:t>(</a:t>
            </a:r>
            <a:r>
              <a:rPr lang="ko-KR" altLang="en-US" dirty="0" smtClean="0"/>
              <a:t>고령토</a:t>
            </a:r>
            <a:r>
              <a:rPr lang="en-US" altLang="ko-KR" dirty="0" smtClean="0"/>
              <a:t>) + SiO</a:t>
            </a:r>
            <a:r>
              <a:rPr lang="en-US" altLang="ko-KR" baseline="-25000" dirty="0" smtClean="0"/>
              <a:t>2</a:t>
            </a:r>
            <a:r>
              <a:rPr lang="en-US" altLang="ko-KR" dirty="0" smtClean="0"/>
              <a:t> + 2HCO</a:t>
            </a:r>
            <a:r>
              <a:rPr lang="en-US" altLang="ko-KR" baseline="-25000" dirty="0" smtClean="0"/>
              <a:t>3</a:t>
            </a:r>
            <a:r>
              <a:rPr lang="en-US" altLang="ko-KR" baseline="30000" dirty="0" smtClean="0"/>
              <a:t>- </a:t>
            </a:r>
            <a:r>
              <a:rPr lang="en-US" altLang="ko-KR" dirty="0" smtClean="0"/>
              <a:t>+ 4SiO</a:t>
            </a:r>
            <a:r>
              <a:rPr lang="en-US" altLang="ko-KR" baseline="-25000" dirty="0" smtClean="0"/>
              <a:t>2 </a:t>
            </a:r>
            <a:r>
              <a:rPr lang="en-US" altLang="ko-KR" dirty="0" smtClean="0"/>
              <a:t>+ 2K</a:t>
            </a:r>
            <a:r>
              <a:rPr lang="en-US" altLang="ko-KR" baseline="30000" dirty="0" smtClean="0"/>
              <a:t>+</a:t>
            </a:r>
          </a:p>
          <a:p>
            <a:pPr fontAlgn="base"/>
            <a:endParaRPr lang="en-US" altLang="ko-KR" dirty="0" smtClean="0"/>
          </a:p>
          <a:p>
            <a:pPr fontAlgn="base">
              <a:buNone/>
            </a:pPr>
            <a:r>
              <a:rPr lang="en-US" altLang="ko-KR" dirty="0" smtClean="0"/>
              <a:t>③Al</a:t>
            </a:r>
            <a:r>
              <a:rPr lang="en-US" altLang="ko-KR" baseline="-25000" dirty="0" smtClean="0"/>
              <a:t>2</a:t>
            </a:r>
            <a:r>
              <a:rPr lang="en-US" altLang="ko-KR" dirty="0" smtClean="0"/>
              <a:t>Si</a:t>
            </a:r>
            <a:r>
              <a:rPr lang="en-US" altLang="ko-KR" baseline="-25000" dirty="0" smtClean="0"/>
              <a:t>2</a:t>
            </a:r>
            <a:r>
              <a:rPr lang="en-US" altLang="ko-KR" dirty="0" smtClean="0"/>
              <a:t>O</a:t>
            </a:r>
            <a:r>
              <a:rPr lang="en-US" altLang="ko-KR" baseline="-25000" dirty="0" smtClean="0"/>
              <a:t>5</a:t>
            </a:r>
            <a:r>
              <a:rPr lang="en-US" altLang="ko-KR" dirty="0" smtClean="0"/>
              <a:t>(OH)</a:t>
            </a:r>
            <a:r>
              <a:rPr lang="en-US" altLang="ko-KR" baseline="-25000" dirty="0" smtClean="0"/>
              <a:t>4</a:t>
            </a:r>
            <a:r>
              <a:rPr lang="en-US" altLang="ko-KR" dirty="0" smtClean="0"/>
              <a:t>(</a:t>
            </a:r>
            <a:r>
              <a:rPr lang="ko-KR" altLang="en-US" dirty="0" smtClean="0"/>
              <a:t>고령토</a:t>
            </a:r>
            <a:r>
              <a:rPr lang="en-US" altLang="ko-KR" dirty="0" smtClean="0"/>
              <a:t>) + H</a:t>
            </a:r>
            <a:r>
              <a:rPr lang="en-US" altLang="ko-KR" baseline="-25000" dirty="0" smtClean="0"/>
              <a:t>2</a:t>
            </a:r>
            <a:r>
              <a:rPr lang="en-US" altLang="ko-KR" dirty="0" smtClean="0"/>
              <a:t>O </a:t>
            </a:r>
          </a:p>
          <a:p>
            <a:pPr fontAlgn="base">
              <a:buNone/>
            </a:pPr>
            <a:r>
              <a:rPr lang="en-US" altLang="ko-KR" dirty="0" smtClean="0"/>
              <a:t>   →2Al(OH)</a:t>
            </a:r>
            <a:r>
              <a:rPr lang="en-US" altLang="ko-KR" baseline="-25000" dirty="0" smtClean="0"/>
              <a:t>3 </a:t>
            </a:r>
            <a:r>
              <a:rPr lang="en-US" altLang="ko-KR" dirty="0" smtClean="0"/>
              <a:t>(</a:t>
            </a:r>
            <a:r>
              <a:rPr lang="ko-KR" altLang="en-US" dirty="0" err="1" smtClean="0"/>
              <a:t>보그사이트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알미늄원석</a:t>
            </a:r>
            <a:r>
              <a:rPr lang="en-US" altLang="ko-KR" dirty="0" smtClean="0"/>
              <a:t>) + 2SiO</a:t>
            </a:r>
            <a:r>
              <a:rPr lang="en-US" altLang="ko-KR" baseline="-25000" dirty="0" smtClean="0"/>
              <a:t>2</a:t>
            </a:r>
            <a:r>
              <a:rPr lang="en-US" altLang="ko-KR" dirty="0" smtClean="0"/>
              <a:t> </a:t>
            </a:r>
          </a:p>
          <a:p>
            <a:pPr fontAlgn="base"/>
            <a:endParaRPr lang="en-US" altLang="ko-KR" dirty="0" smtClean="0"/>
          </a:p>
          <a:p>
            <a:pPr fontAlgn="base">
              <a:buNone/>
            </a:pPr>
            <a:r>
              <a:rPr lang="en-US" altLang="ko-KR" dirty="0" smtClean="0"/>
              <a:t>④Mg</a:t>
            </a:r>
            <a:r>
              <a:rPr lang="en-US" altLang="ko-KR" baseline="-25000" dirty="0" smtClean="0"/>
              <a:t>3</a:t>
            </a:r>
            <a:r>
              <a:rPr lang="en-US" altLang="ko-KR" dirty="0" smtClean="0"/>
              <a:t>Si</a:t>
            </a:r>
            <a:r>
              <a:rPr lang="en-US" altLang="ko-KR" baseline="-25000" dirty="0" smtClean="0"/>
              <a:t>2</a:t>
            </a:r>
            <a:r>
              <a:rPr lang="en-US" altLang="ko-KR" dirty="0" smtClean="0"/>
              <a:t>O</a:t>
            </a:r>
            <a:r>
              <a:rPr lang="en-US" altLang="ko-KR" baseline="-25000" dirty="0" smtClean="0"/>
              <a:t>5</a:t>
            </a:r>
            <a:r>
              <a:rPr lang="en-US" altLang="ko-KR" dirty="0" smtClean="0"/>
              <a:t>(OH)</a:t>
            </a:r>
            <a:r>
              <a:rPr lang="en-US" altLang="ko-KR" baseline="-25000" dirty="0" smtClean="0"/>
              <a:t>4 </a:t>
            </a:r>
            <a:r>
              <a:rPr lang="en-US" altLang="ko-KR" dirty="0" smtClean="0"/>
              <a:t>(</a:t>
            </a:r>
            <a:r>
              <a:rPr lang="ko-KR" altLang="en-US" dirty="0" err="1" smtClean="0"/>
              <a:t>사문석</a:t>
            </a:r>
            <a:r>
              <a:rPr lang="en-US" altLang="ko-KR" dirty="0" smtClean="0"/>
              <a:t>, </a:t>
            </a:r>
            <a:r>
              <a:rPr lang="en-US" altLang="ko-KR" dirty="0" err="1" smtClean="0"/>
              <a:t>serpentime</a:t>
            </a:r>
            <a:r>
              <a:rPr lang="en-US" altLang="ko-KR" dirty="0" smtClean="0"/>
              <a:t>)</a:t>
            </a:r>
            <a:r>
              <a:rPr lang="en-US" altLang="ko-KR" baseline="-25000" dirty="0" smtClean="0"/>
              <a:t> </a:t>
            </a:r>
            <a:endParaRPr lang="en-US" altLang="ko-KR" dirty="0" smtClean="0"/>
          </a:p>
          <a:p>
            <a:pPr fontAlgn="base">
              <a:buNone/>
            </a:pPr>
            <a:r>
              <a:rPr lang="en-US" altLang="ko-KR" dirty="0" smtClean="0"/>
              <a:t>   →Mg</a:t>
            </a:r>
            <a:r>
              <a:rPr lang="en-US" altLang="ko-KR" baseline="-25000" dirty="0" smtClean="0"/>
              <a:t>2</a:t>
            </a:r>
            <a:r>
              <a:rPr lang="en-US" altLang="ko-KR" dirty="0" smtClean="0"/>
              <a:t>SiO</a:t>
            </a:r>
            <a:r>
              <a:rPr lang="en-US" altLang="ko-KR" baseline="-25000" dirty="0" smtClean="0"/>
              <a:t>4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dunite</a:t>
            </a:r>
            <a:r>
              <a:rPr lang="en-US" altLang="ko-KR" dirty="0" smtClean="0"/>
              <a:t>, olivine)</a:t>
            </a:r>
            <a:r>
              <a:rPr lang="en-US" altLang="ko-KR" baseline="-25000" dirty="0" smtClean="0"/>
              <a:t> </a:t>
            </a:r>
            <a:r>
              <a:rPr lang="en-US" altLang="ko-KR" dirty="0" smtClean="0"/>
              <a:t>+ MgSiO</a:t>
            </a:r>
            <a:r>
              <a:rPr lang="en-US" altLang="ko-KR" baseline="-25000" dirty="0" smtClean="0"/>
              <a:t>3</a:t>
            </a:r>
            <a:r>
              <a:rPr lang="en-US" altLang="ko-KR" dirty="0" smtClean="0"/>
              <a:t> + 2H</a:t>
            </a:r>
            <a:r>
              <a:rPr lang="en-US" altLang="ko-KR" baseline="-25000" dirty="0" smtClean="0"/>
              <a:t>2</a:t>
            </a:r>
            <a:r>
              <a:rPr lang="en-US" altLang="ko-KR" dirty="0" smtClean="0"/>
              <a:t>O </a:t>
            </a:r>
          </a:p>
          <a:p>
            <a:pPr fontAlgn="base"/>
            <a:endParaRPr lang="en-US" altLang="ko-KR" dirty="0" smtClean="0"/>
          </a:p>
          <a:p>
            <a:pPr fontAlgn="base">
              <a:buNone/>
            </a:pPr>
            <a:r>
              <a:rPr lang="en-US" altLang="ko-KR" dirty="0" smtClean="0"/>
              <a:t>⑤4FeSiO</a:t>
            </a:r>
            <a:r>
              <a:rPr lang="en-US" altLang="ko-KR" baseline="-25000" dirty="0" smtClean="0"/>
              <a:t>3</a:t>
            </a:r>
            <a:r>
              <a:rPr lang="en-US" altLang="ko-KR" dirty="0" smtClean="0"/>
              <a:t> (</a:t>
            </a:r>
            <a:r>
              <a:rPr lang="ko-KR" altLang="en-US" dirty="0" smtClean="0"/>
              <a:t>휘석</a:t>
            </a:r>
            <a:r>
              <a:rPr lang="en-US" altLang="ko-KR" dirty="0" smtClean="0"/>
              <a:t>, pyroxene) + O</a:t>
            </a:r>
            <a:r>
              <a:rPr lang="en-US" altLang="ko-KR" baseline="-25000" dirty="0" smtClean="0"/>
              <a:t>2</a:t>
            </a:r>
            <a:r>
              <a:rPr lang="en-US" altLang="ko-KR" dirty="0" smtClean="0"/>
              <a:t> → 2Fe</a:t>
            </a:r>
            <a:r>
              <a:rPr lang="en-US" altLang="ko-KR" baseline="-25000" dirty="0" smtClean="0"/>
              <a:t>2</a:t>
            </a:r>
            <a:r>
              <a:rPr lang="en-US" altLang="ko-KR" dirty="0" smtClean="0"/>
              <a:t>O</a:t>
            </a:r>
            <a:r>
              <a:rPr lang="en-US" altLang="ko-KR" baseline="-25000" dirty="0" smtClean="0"/>
              <a:t>3</a:t>
            </a:r>
            <a:r>
              <a:rPr lang="en-US" altLang="ko-KR" dirty="0" smtClean="0"/>
              <a:t> + 4SiO</a:t>
            </a:r>
            <a:r>
              <a:rPr lang="en-US" altLang="ko-KR" baseline="-25000" dirty="0" smtClean="0"/>
              <a:t>2</a:t>
            </a:r>
            <a:endParaRPr lang="en-US" altLang="ko-KR" dirty="0" smtClean="0"/>
          </a:p>
          <a:p>
            <a:endParaRPr lang="ko-KR" alt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sz="3200" b="1" dirty="0" smtClean="0"/>
              <a:t>[</a:t>
            </a:r>
            <a:r>
              <a:rPr lang="ko-KR" altLang="en-US" sz="3200" b="1" dirty="0" smtClean="0"/>
              <a:t>지구의 신생대 </a:t>
            </a:r>
            <a:r>
              <a:rPr lang="en-US" altLang="ko-KR" sz="3200" b="1" dirty="0" smtClean="0"/>
              <a:t>6</a:t>
            </a:r>
            <a:r>
              <a:rPr lang="ko-KR" altLang="en-US" sz="3200" b="1" dirty="0" smtClean="0"/>
              <a:t>가지 단계</a:t>
            </a:r>
            <a:r>
              <a:rPr lang="en-US" altLang="ko-KR" sz="3200" b="1" dirty="0" smtClean="0"/>
              <a:t>, </a:t>
            </a:r>
            <a:r>
              <a:rPr lang="ko-KR" altLang="en-US" sz="3200" b="1" dirty="0" smtClean="0"/>
              <a:t>만년</a:t>
            </a:r>
            <a:r>
              <a:rPr lang="en-US" altLang="ko-KR" sz="3200" b="1" dirty="0" smtClean="0"/>
              <a:t>]</a:t>
            </a:r>
            <a:endParaRPr lang="ko-KR" altLang="en-US" sz="3200" b="1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556792"/>
            <a:ext cx="8435280" cy="4569371"/>
          </a:xfrm>
        </p:spPr>
        <p:txBody>
          <a:bodyPr>
            <a:normAutofit fontScale="85000" lnSpcReduction="10000"/>
          </a:bodyPr>
          <a:lstStyle/>
          <a:p>
            <a:pPr fontAlgn="base">
              <a:lnSpc>
                <a:spcPct val="150000"/>
              </a:lnSpc>
              <a:buNone/>
            </a:pPr>
            <a:r>
              <a:rPr lang="ko-KR" altLang="en-US" dirty="0" smtClean="0"/>
              <a:t>①</a:t>
            </a:r>
            <a:r>
              <a:rPr lang="ko-KR" altLang="en-US" dirty="0" err="1" smtClean="0"/>
              <a:t>팔레오세</a:t>
            </a:r>
            <a:r>
              <a:rPr lang="ko-KR" altLang="en-US" dirty="0" smtClean="0"/>
              <a:t> </a:t>
            </a:r>
            <a:r>
              <a:rPr lang="en-US" altLang="ko-KR" dirty="0" err="1" smtClean="0"/>
              <a:t>paleocene</a:t>
            </a:r>
            <a:r>
              <a:rPr lang="en-US" altLang="ko-KR" dirty="0" smtClean="0"/>
              <a:t>    6600-5600  </a:t>
            </a:r>
            <a:r>
              <a:rPr lang="ko-KR" altLang="en-US" dirty="0" smtClean="0"/>
              <a:t>영장류출현</a:t>
            </a:r>
          </a:p>
          <a:p>
            <a:pPr fontAlgn="base">
              <a:lnSpc>
                <a:spcPct val="150000"/>
              </a:lnSpc>
              <a:buNone/>
            </a:pPr>
            <a:r>
              <a:rPr lang="ko-KR" altLang="en-US" dirty="0" smtClean="0"/>
              <a:t>②에오세 </a:t>
            </a:r>
            <a:r>
              <a:rPr lang="en-US" altLang="ko-KR" dirty="0" err="1" smtClean="0"/>
              <a:t>eocene</a:t>
            </a:r>
            <a:r>
              <a:rPr lang="en-US" altLang="ko-KR" dirty="0" smtClean="0"/>
              <a:t>          5600-3390  </a:t>
            </a:r>
            <a:r>
              <a:rPr lang="ko-KR" altLang="en-US" dirty="0" smtClean="0"/>
              <a:t>말</a:t>
            </a:r>
            <a:r>
              <a:rPr lang="en-US" altLang="ko-KR" dirty="0" smtClean="0"/>
              <a:t>,</a:t>
            </a:r>
            <a:r>
              <a:rPr lang="ko-KR" altLang="en-US" dirty="0" smtClean="0"/>
              <a:t>무소</a:t>
            </a:r>
            <a:r>
              <a:rPr lang="en-US" altLang="ko-KR" dirty="0" smtClean="0"/>
              <a:t>,</a:t>
            </a:r>
            <a:r>
              <a:rPr lang="ko-KR" altLang="en-US" dirty="0" smtClean="0"/>
              <a:t>낙타의 선조출현</a:t>
            </a:r>
          </a:p>
          <a:p>
            <a:pPr fontAlgn="base">
              <a:lnSpc>
                <a:spcPct val="150000"/>
              </a:lnSpc>
              <a:buNone/>
            </a:pPr>
            <a:r>
              <a:rPr lang="ko-KR" altLang="en-US" dirty="0" smtClean="0"/>
              <a:t>③</a:t>
            </a:r>
            <a:r>
              <a:rPr lang="ko-KR" altLang="en-US" dirty="0" err="1" smtClean="0"/>
              <a:t>올리고세</a:t>
            </a:r>
            <a:r>
              <a:rPr lang="ko-KR" altLang="en-US" dirty="0" smtClean="0"/>
              <a:t> </a:t>
            </a:r>
            <a:r>
              <a:rPr lang="en-US" altLang="ko-KR" dirty="0" err="1" smtClean="0"/>
              <a:t>oligocene</a:t>
            </a:r>
            <a:r>
              <a:rPr lang="en-US" altLang="ko-KR" dirty="0" smtClean="0"/>
              <a:t>          3390-2300</a:t>
            </a:r>
            <a:endParaRPr lang="ko-KR" altLang="en-US" dirty="0" smtClean="0"/>
          </a:p>
          <a:p>
            <a:pPr fontAlgn="base">
              <a:lnSpc>
                <a:spcPct val="150000"/>
              </a:lnSpc>
              <a:buNone/>
            </a:pPr>
            <a:r>
              <a:rPr lang="ko-KR" altLang="en-US" dirty="0" smtClean="0"/>
              <a:t>④</a:t>
            </a:r>
            <a:r>
              <a:rPr lang="ko-KR" altLang="en-US" dirty="0" err="1" smtClean="0"/>
              <a:t>마이오세</a:t>
            </a:r>
            <a:r>
              <a:rPr lang="ko-KR" altLang="en-US" dirty="0" smtClean="0"/>
              <a:t> </a:t>
            </a:r>
            <a:r>
              <a:rPr lang="en-US" altLang="ko-KR" dirty="0" err="1" smtClean="0"/>
              <a:t>miocene</a:t>
            </a:r>
            <a:r>
              <a:rPr lang="en-US" altLang="ko-KR" dirty="0" smtClean="0"/>
              <a:t>            2300-533</a:t>
            </a:r>
            <a:endParaRPr lang="ko-KR" altLang="en-US" dirty="0" smtClean="0"/>
          </a:p>
          <a:p>
            <a:pPr fontAlgn="base">
              <a:lnSpc>
                <a:spcPct val="150000"/>
              </a:lnSpc>
              <a:buNone/>
            </a:pPr>
            <a:r>
              <a:rPr lang="ko-KR" altLang="en-US" dirty="0" smtClean="0"/>
              <a:t>⑤</a:t>
            </a:r>
            <a:r>
              <a:rPr lang="ko-KR" altLang="en-US" dirty="0" err="1" smtClean="0"/>
              <a:t>플라이오세</a:t>
            </a:r>
            <a:r>
              <a:rPr lang="ko-KR" altLang="en-US" dirty="0" smtClean="0"/>
              <a:t> </a:t>
            </a:r>
            <a:r>
              <a:rPr lang="en-US" altLang="ko-KR" dirty="0" err="1" smtClean="0"/>
              <a:t>pliocene</a:t>
            </a:r>
            <a:r>
              <a:rPr lang="en-US" altLang="ko-KR" dirty="0" smtClean="0"/>
              <a:t>         533-258</a:t>
            </a:r>
            <a:endParaRPr lang="ko-KR" altLang="en-US" dirty="0" smtClean="0"/>
          </a:p>
          <a:p>
            <a:pPr fontAlgn="base">
              <a:lnSpc>
                <a:spcPct val="150000"/>
              </a:lnSpc>
              <a:buNone/>
            </a:pPr>
            <a:r>
              <a:rPr lang="ko-KR" altLang="en-US" dirty="0" smtClean="0"/>
              <a:t>⑥</a:t>
            </a:r>
            <a:r>
              <a:rPr lang="ko-KR" altLang="en-US" dirty="0" err="1" smtClean="0"/>
              <a:t>플라이스토세</a:t>
            </a:r>
            <a:r>
              <a:rPr lang="ko-KR" altLang="en-US" dirty="0" smtClean="0"/>
              <a:t> </a:t>
            </a:r>
            <a:r>
              <a:rPr lang="en-US" altLang="ko-KR" dirty="0" err="1" smtClean="0"/>
              <a:t>pleistocene</a:t>
            </a:r>
            <a:r>
              <a:rPr lang="en-US" altLang="ko-KR" dirty="0" smtClean="0"/>
              <a:t>   258-1.17  </a:t>
            </a:r>
            <a:r>
              <a:rPr lang="ko-KR" altLang="en-US" dirty="0" smtClean="0"/>
              <a:t>현대인 출현</a:t>
            </a:r>
          </a:p>
          <a:p>
            <a:pPr>
              <a:lnSpc>
                <a:spcPct val="150000"/>
              </a:lnSpc>
            </a:pPr>
            <a:endParaRPr lang="ko-KR" alt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229600" cy="706090"/>
          </a:xfrm>
        </p:spPr>
        <p:txBody>
          <a:bodyPr>
            <a:normAutofit/>
          </a:bodyPr>
          <a:lstStyle/>
          <a:p>
            <a:r>
              <a:rPr lang="en-US" altLang="ko-KR" sz="3200" b="1" dirty="0" smtClean="0"/>
              <a:t>[</a:t>
            </a:r>
            <a:r>
              <a:rPr lang="ko-KR" altLang="en-US" sz="3200" b="1" dirty="0" smtClean="0"/>
              <a:t>지구의 </a:t>
            </a:r>
            <a:r>
              <a:rPr lang="ko-KR" altLang="en-US" sz="3200" b="1" dirty="0" smtClean="0"/>
              <a:t>신생대 </a:t>
            </a:r>
            <a:r>
              <a:rPr lang="ko-KR" altLang="en-US" sz="3200" b="1" dirty="0" smtClean="0"/>
              <a:t>구분</a:t>
            </a:r>
            <a:r>
              <a:rPr lang="en-US" altLang="ko-KR" sz="3200" b="1" dirty="0" smtClean="0"/>
              <a:t>,</a:t>
            </a:r>
            <a:r>
              <a:rPr lang="ko-KR" altLang="en-US" sz="3200" b="1" dirty="0" smtClean="0"/>
              <a:t>만년</a:t>
            </a:r>
            <a:r>
              <a:rPr lang="en-US" altLang="ko-KR" sz="3200" b="1" dirty="0" smtClean="0"/>
              <a:t>-</a:t>
            </a:r>
            <a:r>
              <a:rPr lang="ko-KR" altLang="en-US" sz="3200" b="1" dirty="0" smtClean="0"/>
              <a:t>지속기간</a:t>
            </a:r>
            <a:r>
              <a:rPr lang="en-US" altLang="ko-KR" sz="3200" b="1" dirty="0" smtClean="0"/>
              <a:t>-</a:t>
            </a:r>
            <a:r>
              <a:rPr lang="en-US" altLang="ko-KR" sz="3200" b="1" dirty="0" smtClean="0"/>
              <a:t>]</a:t>
            </a:r>
            <a:endParaRPr lang="ko-KR" altLang="en-US" sz="3200" b="1" dirty="0"/>
          </a:p>
        </p:txBody>
      </p:sp>
      <p:graphicFrame>
        <p:nvGraphicFramePr>
          <p:cNvPr id="8" name="표 7"/>
          <p:cNvGraphicFramePr>
            <a:graphicFrameLocks noGrp="1"/>
          </p:cNvGraphicFramePr>
          <p:nvPr/>
        </p:nvGraphicFramePr>
        <p:xfrm>
          <a:off x="539552" y="908720"/>
          <a:ext cx="7920880" cy="4986380"/>
        </p:xfrm>
        <a:graphic>
          <a:graphicData uri="http://schemas.openxmlformats.org/drawingml/2006/table">
            <a:tbl>
              <a:tblPr/>
              <a:tblGrid>
                <a:gridCol w="641709"/>
                <a:gridCol w="1309826"/>
                <a:gridCol w="1144809"/>
                <a:gridCol w="4824536"/>
              </a:tblGrid>
              <a:tr h="565284">
                <a:tc row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제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4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기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53509" marR="53509" marT="14794" marB="147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현세 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latin typeface="함초롬바탕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 dirty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Holocene</a:t>
                      </a:r>
                      <a:endParaRPr lang="en-US" sz="1400" b="1" kern="0" spc="0" dirty="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53509" marR="53509" marT="14794" marB="147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1.2~</a:t>
                      </a:r>
                      <a:r>
                        <a:rPr lang="ko-KR" altLang="en-US" sz="1400" b="1" kern="0" spc="0" dirty="0" smtClean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현재</a:t>
                      </a:r>
                      <a:endParaRPr lang="en-US" altLang="ko-KR" sz="1400" b="1" kern="0" spc="0" dirty="0" smtClean="0">
                        <a:solidFill>
                          <a:srgbClr val="000000"/>
                        </a:solidFill>
                        <a:latin typeface="함초롬바탕"/>
                        <a:ea typeface="함초롬바탕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 smtClean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-12000</a:t>
                      </a:r>
                      <a:r>
                        <a:rPr lang="ko-KR" altLang="en-US" sz="1400" b="1" kern="0" spc="0" dirty="0" smtClean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년</a:t>
                      </a:r>
                      <a:r>
                        <a:rPr lang="en-US" altLang="ko-KR" sz="1400" b="1" kern="0" spc="0" dirty="0" smtClean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-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53509" marR="53509" marT="14794" marB="147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현대인의 </a:t>
                      </a:r>
                      <a:r>
                        <a:rPr lang="ko-KR" altLang="en-US" sz="1400" b="1" kern="0" spc="0" dirty="0" smtClean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문명 발전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53509" marR="53509" marT="14794" marB="147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305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 err="1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플라이스토세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 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latin typeface="함초롬바탕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Pleistocene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53509" marR="53509" marT="14794" marB="147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 dirty="0" smtClean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255~1.2</a:t>
                      </a: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 dirty="0" smtClean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-253.8</a:t>
                      </a:r>
                      <a:r>
                        <a:rPr lang="ko-KR" altLang="en-US" sz="1400" b="1" kern="0" spc="0" dirty="0" smtClean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만년</a:t>
                      </a:r>
                      <a:r>
                        <a:rPr lang="en-US" altLang="ko-KR" sz="1400" b="1" kern="0" spc="0" dirty="0" smtClean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-</a:t>
                      </a:r>
                      <a:endParaRPr lang="en-US" sz="1400" b="1" kern="0" spc="0" dirty="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53509" marR="53509" marT="14794" marB="147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현대인의 출현</a:t>
                      </a:r>
                      <a:r>
                        <a:rPr lang="en-US" altLang="ko-KR" sz="1400" b="1" kern="0" spc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, </a:t>
                      </a: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빙기와 간빙기 주기적 교차</a:t>
                      </a:r>
                      <a:r>
                        <a:rPr lang="en-US" altLang="ko-KR" sz="1400" b="1" kern="0" spc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, </a:t>
                      </a:r>
                      <a:endParaRPr lang="ko-KR" altLang="en-US" sz="1400" b="1" kern="0" spc="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53509" marR="53509" marT="14794" marB="147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33920">
                <a:tc rowSpan="5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제</a:t>
                      </a:r>
                      <a:r>
                        <a:rPr lang="en-US" altLang="ko-KR" sz="1400" b="1" kern="0" spc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3</a:t>
                      </a: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기</a:t>
                      </a:r>
                      <a:endParaRPr lang="ko-KR" altLang="en-US" sz="1400" b="1" kern="0" spc="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53509" marR="53509" marT="14794" marB="147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플라이오세</a:t>
                      </a:r>
                      <a:endParaRPr lang="ko-KR" altLang="en-US" sz="1400" b="1" kern="0" spc="0">
                        <a:solidFill>
                          <a:srgbClr val="000000"/>
                        </a:solidFill>
                        <a:latin typeface="함초롬바탕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Pliocene</a:t>
                      </a:r>
                      <a:endParaRPr lang="en-US" sz="1400" b="1" kern="0" spc="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53509" marR="53509" marT="14794" marB="147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 dirty="0" smtClean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533~255</a:t>
                      </a: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 dirty="0" smtClean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-278</a:t>
                      </a:r>
                      <a:r>
                        <a:rPr lang="ko-KR" altLang="en-US" sz="1400" b="1" kern="0" spc="0" dirty="0" smtClean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만년</a:t>
                      </a:r>
                      <a:r>
                        <a:rPr lang="en-US" altLang="ko-KR" sz="1400" b="1" kern="0" spc="0" dirty="0" smtClean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-</a:t>
                      </a:r>
                      <a:endParaRPr lang="en-US" sz="1400" b="1" kern="0" spc="0" dirty="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53509" marR="53509" marT="14794" marB="147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온난한 시기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, 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해수면 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25m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상승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,350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만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~320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만년 전부터 급격히 냉각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, 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북극 빙하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, </a:t>
                      </a:r>
                      <a:r>
                        <a:rPr lang="ko-KR" altLang="en-US" sz="1400" b="1" kern="0" spc="0" dirty="0" err="1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저층수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 온도 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0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℃</a:t>
                      </a:r>
                      <a:r>
                        <a:rPr lang="ko-KR" altLang="en-US" sz="1400" b="1" kern="0" spc="0" dirty="0" err="1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로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 강하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53509" marR="53509" marT="14794" marB="147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305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마이오세</a:t>
                      </a:r>
                      <a:endParaRPr lang="ko-KR" altLang="en-US" sz="1400" b="1" kern="0" spc="0">
                        <a:solidFill>
                          <a:srgbClr val="000000"/>
                        </a:solidFill>
                        <a:latin typeface="함초롬바탕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Miocene</a:t>
                      </a:r>
                      <a:endParaRPr lang="en-US" sz="1400" b="1" kern="0" spc="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53509" marR="53509" marT="14794" marB="147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 dirty="0" smtClean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2300~533</a:t>
                      </a: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 dirty="0" smtClean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-1767</a:t>
                      </a:r>
                      <a:r>
                        <a:rPr lang="ko-KR" altLang="en-US" sz="1400" b="1" kern="0" spc="0" dirty="0" smtClean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만년</a:t>
                      </a:r>
                      <a:r>
                        <a:rPr lang="en-US" altLang="ko-KR" sz="1400" b="1" kern="0" spc="0" dirty="0" smtClean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-</a:t>
                      </a:r>
                      <a:endParaRPr lang="en-US" sz="1400" b="1" kern="0" spc="0" dirty="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53509" marR="53509" marT="14794" marB="147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 err="1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지각판의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 충돌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, 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조산운동으로 지각변화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, 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초식성 포유류의 </a:t>
                      </a:r>
                      <a:r>
                        <a:rPr lang="ko-KR" altLang="en-US" sz="1400" b="1" kern="0" spc="0" dirty="0" smtClean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번성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53509" marR="53509" marT="14794" marB="147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305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올리고세</a:t>
                      </a:r>
                      <a:endParaRPr lang="ko-KR" altLang="en-US" sz="1400" b="1" kern="0" spc="0">
                        <a:solidFill>
                          <a:srgbClr val="000000"/>
                        </a:solidFill>
                        <a:latin typeface="함초롬바탕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Oligocene</a:t>
                      </a:r>
                      <a:endParaRPr lang="en-US" sz="1400" b="1" kern="0" spc="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53509" marR="53509" marT="14794" marB="147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 dirty="0" smtClean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3300~2300</a:t>
                      </a: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 dirty="0" smtClean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-1000</a:t>
                      </a:r>
                      <a:r>
                        <a:rPr lang="ko-KR" altLang="en-US" sz="1400" b="1" kern="0" spc="0" dirty="0" smtClean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만년</a:t>
                      </a:r>
                      <a:r>
                        <a:rPr lang="en-US" altLang="ko-KR" sz="1400" b="1" kern="0" spc="0" dirty="0" smtClean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-</a:t>
                      </a:r>
                      <a:endParaRPr lang="en-US" sz="1400" b="1" kern="0" spc="0" dirty="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53509" marR="53509" marT="14794" marB="147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신생대최초의 빙하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, 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해수면 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70m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강하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, 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현행포유류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,</a:t>
                      </a:r>
                      <a:r>
                        <a:rPr lang="ko-KR" altLang="en-US" sz="1400" b="1" kern="0" spc="0" dirty="0" smtClean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코끼리 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출현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53509" marR="53509" marT="14794" marB="147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3392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에오세 </a:t>
                      </a:r>
                      <a:endParaRPr lang="ko-KR" altLang="en-US" sz="1400" b="1" kern="0" spc="0">
                        <a:solidFill>
                          <a:srgbClr val="000000"/>
                        </a:solidFill>
                        <a:latin typeface="함초롬바탕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Eocene</a:t>
                      </a:r>
                      <a:endParaRPr lang="en-US" sz="1400" b="1" kern="0" spc="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53509" marR="53509" marT="14794" marB="147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 dirty="0" smtClean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5500~3300</a:t>
                      </a: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 dirty="0" smtClean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-1200</a:t>
                      </a:r>
                      <a:r>
                        <a:rPr lang="ko-KR" altLang="en-US" sz="1400" b="1" kern="0" spc="0" dirty="0" smtClean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만년</a:t>
                      </a:r>
                      <a:r>
                        <a:rPr lang="en-US" altLang="ko-KR" sz="1400" b="1" kern="0" spc="0" dirty="0" smtClean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-</a:t>
                      </a:r>
                      <a:endParaRPr lang="en-US" sz="1400" b="1" kern="0" spc="0" dirty="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53509" marR="53509" marT="14794" marB="147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 smtClean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한랭화</a:t>
                      </a:r>
                      <a:r>
                        <a:rPr lang="en-US" altLang="ko-KR" sz="1400" b="1" kern="0" spc="0" dirty="0" smtClean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, 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히말라야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, 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알프스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, 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티베트 고원의 융기로 대기의 이산화탄소 농도 저하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, 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말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, 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무소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, 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낙타의 선조출현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, 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현화식물 </a:t>
                      </a:r>
                      <a:r>
                        <a:rPr lang="ko-KR" altLang="en-US" sz="1400" b="1" kern="0" spc="0" dirty="0" err="1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우점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53509" marR="53509" marT="14794" marB="147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3392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팔레오세</a:t>
                      </a:r>
                      <a:endParaRPr lang="ko-KR" altLang="en-US" sz="1400" b="1" kern="0" spc="0">
                        <a:solidFill>
                          <a:srgbClr val="000000"/>
                        </a:solidFill>
                        <a:latin typeface="함초롬바탕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Paleocene</a:t>
                      </a:r>
                      <a:endParaRPr lang="en-US" sz="1400" b="1" kern="0" spc="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53509" marR="53509" marT="14794" marB="147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 dirty="0" smtClean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6500~5500</a:t>
                      </a: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 dirty="0" smtClean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-1000</a:t>
                      </a:r>
                      <a:r>
                        <a:rPr lang="ko-KR" altLang="en-US" sz="1400" b="1" kern="0" spc="0" dirty="0" smtClean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만년</a:t>
                      </a:r>
                      <a:r>
                        <a:rPr lang="en-US" altLang="ko-KR" sz="1400" b="1" kern="0" spc="0" dirty="0" smtClean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-</a:t>
                      </a:r>
                      <a:endParaRPr lang="en-US" sz="1400" b="1" kern="0" spc="0" dirty="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53509" marR="53509" marT="14794" marB="147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영장류 출현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, 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평균수온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10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℃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, PETM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사건으로 </a:t>
                      </a:r>
                      <a:r>
                        <a:rPr lang="ko-KR" altLang="en-US" sz="1400" b="1" kern="0" spc="0" dirty="0" err="1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심해저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 수온 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15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℃</a:t>
                      </a:r>
                      <a:r>
                        <a:rPr lang="ko-KR" altLang="en-US" sz="1400" b="1" kern="0" spc="0" dirty="0" err="1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로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 급상승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, </a:t>
                      </a:r>
                      <a:r>
                        <a:rPr lang="ko-KR" altLang="en-US" sz="1400" b="1" kern="0" spc="0" dirty="0" err="1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저서성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 유공충 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50% 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사멸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, 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latin typeface="함초롬바탕"/>
                          <a:ea typeface="함초롬바탕"/>
                        </a:rPr>
                        <a:t>포유류 방사적응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latin typeface="함초롬바탕"/>
                      </a:endParaRPr>
                    </a:p>
                  </a:txBody>
                  <a:tcPr marL="53509" marR="53509" marT="14794" marB="1479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512" y="332656"/>
            <a:ext cx="8229600" cy="1143000"/>
          </a:xfrm>
        </p:spPr>
        <p:txBody>
          <a:bodyPr>
            <a:normAutofit/>
          </a:bodyPr>
          <a:lstStyle/>
          <a:p>
            <a:r>
              <a:rPr lang="en-US" altLang="ko-KR" sz="3200" dirty="0" smtClean="0">
                <a:latin typeface="HY견고딕" pitchFamily="18" charset="-127"/>
                <a:ea typeface="HY견고딕" pitchFamily="18" charset="-127"/>
              </a:rPr>
              <a:t>[3</a:t>
            </a:r>
            <a:r>
              <a:rPr lang="ko-KR" altLang="en-US" sz="3200" dirty="0" smtClean="0">
                <a:latin typeface="HY견고딕" pitchFamily="18" charset="-127"/>
                <a:ea typeface="HY견고딕" pitchFamily="18" charset="-127"/>
              </a:rPr>
              <a:t>가지 패턴의 광합성</a:t>
            </a:r>
            <a:r>
              <a:rPr lang="en-US" altLang="ko-KR" sz="3200" dirty="0" smtClean="0">
                <a:latin typeface="HY견고딕" pitchFamily="18" charset="-127"/>
                <a:ea typeface="HY견고딕" pitchFamily="18" charset="-127"/>
              </a:rPr>
              <a:t>]</a:t>
            </a:r>
            <a:endParaRPr lang="ko-KR" altLang="en-US" sz="3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600200"/>
            <a:ext cx="8507288" cy="4525963"/>
          </a:xfrm>
        </p:spPr>
        <p:txBody>
          <a:bodyPr>
            <a:normAutofit/>
          </a:bodyPr>
          <a:lstStyle/>
          <a:p>
            <a:pPr fontAlgn="base">
              <a:buNone/>
            </a:pPr>
            <a:r>
              <a:rPr lang="pt-BR" altLang="ko-KR" dirty="0" smtClean="0"/>
              <a:t>6CO</a:t>
            </a:r>
            <a:r>
              <a:rPr lang="pt-BR" altLang="ko-KR" baseline="-25000" dirty="0" smtClean="0"/>
              <a:t>2</a:t>
            </a:r>
            <a:r>
              <a:rPr lang="pt-BR" altLang="ko-KR" dirty="0" smtClean="0"/>
              <a:t> + 12H</a:t>
            </a:r>
            <a:r>
              <a:rPr lang="pt-BR" altLang="ko-KR" baseline="-25000" dirty="0" smtClean="0"/>
              <a:t>2</a:t>
            </a:r>
            <a:r>
              <a:rPr lang="pt-BR" altLang="ko-KR" dirty="0" smtClean="0"/>
              <a:t>  </a:t>
            </a:r>
            <a:r>
              <a:rPr lang="ko-KR" altLang="en-US" sz="1200" dirty="0" smtClean="0"/>
              <a:t>     </a:t>
            </a:r>
            <a:r>
              <a:rPr lang="pt-BR" altLang="ko-KR" dirty="0" smtClean="0"/>
              <a:t>    C</a:t>
            </a:r>
            <a:r>
              <a:rPr lang="pt-BR" altLang="ko-KR" baseline="-25000" dirty="0" smtClean="0"/>
              <a:t>6</a:t>
            </a:r>
            <a:r>
              <a:rPr lang="pt-BR" altLang="ko-KR" dirty="0" smtClean="0"/>
              <a:t>H</a:t>
            </a:r>
            <a:r>
              <a:rPr lang="pt-BR" altLang="ko-KR" baseline="-25000" dirty="0" smtClean="0"/>
              <a:t>12</a:t>
            </a:r>
            <a:r>
              <a:rPr lang="pt-BR" altLang="ko-KR" dirty="0" smtClean="0"/>
              <a:t>O</a:t>
            </a:r>
            <a:r>
              <a:rPr lang="pt-BR" altLang="ko-KR" baseline="-25000" dirty="0" smtClean="0"/>
              <a:t>6</a:t>
            </a:r>
            <a:r>
              <a:rPr lang="pt-BR" altLang="ko-KR" dirty="0" smtClean="0"/>
              <a:t> + 6H</a:t>
            </a:r>
            <a:r>
              <a:rPr lang="pt-BR" altLang="ko-KR" baseline="-25000" dirty="0" smtClean="0"/>
              <a:t>2</a:t>
            </a:r>
            <a:r>
              <a:rPr lang="pt-BR" altLang="ko-KR" dirty="0" smtClean="0"/>
              <a:t>O</a:t>
            </a:r>
          </a:p>
          <a:p>
            <a:pPr fontAlgn="base">
              <a:buNone/>
            </a:pPr>
            <a:r>
              <a:rPr lang="pt-BR" altLang="ko-KR" sz="2000" dirty="0" smtClean="0"/>
              <a:t>                             </a:t>
            </a:r>
            <a:r>
              <a:rPr lang="ko-KR" altLang="en-US" sz="2000" dirty="0" smtClean="0"/>
              <a:t>홍색세균</a:t>
            </a:r>
            <a:endParaRPr lang="en-US" altLang="ko-KR" sz="2000" dirty="0" smtClean="0"/>
          </a:p>
          <a:p>
            <a:pPr fontAlgn="base"/>
            <a:endParaRPr lang="pt-BR" altLang="ko-KR" sz="2000" dirty="0" smtClean="0"/>
          </a:p>
          <a:p>
            <a:pPr fontAlgn="base">
              <a:buNone/>
            </a:pPr>
            <a:r>
              <a:rPr lang="pt-BR" altLang="ko-KR" dirty="0" smtClean="0"/>
              <a:t>6CO</a:t>
            </a:r>
            <a:r>
              <a:rPr lang="pt-BR" altLang="ko-KR" baseline="-25000" dirty="0" smtClean="0"/>
              <a:t>2</a:t>
            </a:r>
            <a:r>
              <a:rPr lang="pt-BR" altLang="ko-KR" dirty="0" smtClean="0"/>
              <a:t> + 12H</a:t>
            </a:r>
            <a:r>
              <a:rPr lang="pt-BR" altLang="ko-KR" baseline="-25000" dirty="0" smtClean="0"/>
              <a:t>2</a:t>
            </a:r>
            <a:r>
              <a:rPr lang="pt-BR" altLang="ko-KR" dirty="0" smtClean="0"/>
              <a:t>S        C</a:t>
            </a:r>
            <a:r>
              <a:rPr lang="pt-BR" altLang="ko-KR" baseline="-25000" dirty="0" smtClean="0"/>
              <a:t>6</a:t>
            </a:r>
            <a:r>
              <a:rPr lang="pt-BR" altLang="ko-KR" dirty="0" smtClean="0"/>
              <a:t>H</a:t>
            </a:r>
            <a:r>
              <a:rPr lang="pt-BR" altLang="ko-KR" baseline="-25000" dirty="0" smtClean="0"/>
              <a:t>12</a:t>
            </a:r>
            <a:r>
              <a:rPr lang="pt-BR" altLang="ko-KR" dirty="0" smtClean="0"/>
              <a:t>O</a:t>
            </a:r>
            <a:r>
              <a:rPr lang="pt-BR" altLang="ko-KR" baseline="-25000" dirty="0" smtClean="0"/>
              <a:t>6</a:t>
            </a:r>
            <a:r>
              <a:rPr lang="pt-BR" altLang="ko-KR" dirty="0" smtClean="0"/>
              <a:t> + 6H</a:t>
            </a:r>
            <a:r>
              <a:rPr lang="pt-BR" altLang="ko-KR" baseline="-25000" dirty="0" smtClean="0"/>
              <a:t>2</a:t>
            </a:r>
            <a:r>
              <a:rPr lang="pt-BR" altLang="ko-KR" dirty="0" smtClean="0"/>
              <a:t>O + 12S</a:t>
            </a:r>
          </a:p>
          <a:p>
            <a:pPr fontAlgn="base">
              <a:buNone/>
            </a:pPr>
            <a:r>
              <a:rPr lang="pt-BR" altLang="ko-KR" sz="2000" dirty="0" smtClean="0"/>
              <a:t>                          </a:t>
            </a:r>
            <a:r>
              <a:rPr lang="ko-KR" altLang="en-US" sz="2000" dirty="0" err="1" smtClean="0"/>
              <a:t>황세균</a:t>
            </a:r>
            <a:r>
              <a:rPr lang="en-US" altLang="ko-KR" sz="2000" dirty="0" smtClean="0"/>
              <a:t>/</a:t>
            </a:r>
            <a:r>
              <a:rPr lang="ko-KR" altLang="en-US" sz="2000" dirty="0" smtClean="0"/>
              <a:t>황산염세균</a:t>
            </a:r>
            <a:endParaRPr lang="en-US" altLang="ko-KR" sz="2000" dirty="0" smtClean="0"/>
          </a:p>
          <a:p>
            <a:pPr fontAlgn="base"/>
            <a:endParaRPr lang="pt-BR" altLang="ko-KR" sz="2000" dirty="0" smtClean="0"/>
          </a:p>
          <a:p>
            <a:pPr fontAlgn="base">
              <a:buNone/>
            </a:pPr>
            <a:r>
              <a:rPr lang="pt-BR" altLang="ko-KR" dirty="0" smtClean="0"/>
              <a:t>6CO</a:t>
            </a:r>
            <a:r>
              <a:rPr lang="pt-BR" altLang="ko-KR" baseline="-25000" dirty="0" smtClean="0"/>
              <a:t>2</a:t>
            </a:r>
            <a:r>
              <a:rPr lang="pt-BR" altLang="ko-KR" dirty="0" smtClean="0"/>
              <a:t> + 6 H</a:t>
            </a:r>
            <a:r>
              <a:rPr lang="pt-BR" altLang="ko-KR" baseline="-25000" dirty="0" smtClean="0"/>
              <a:t>2</a:t>
            </a:r>
            <a:r>
              <a:rPr lang="pt-BR" altLang="ko-KR" dirty="0" smtClean="0"/>
              <a:t>O        C</a:t>
            </a:r>
            <a:r>
              <a:rPr lang="pt-BR" altLang="ko-KR" baseline="-25000" dirty="0" smtClean="0"/>
              <a:t>6</a:t>
            </a:r>
            <a:r>
              <a:rPr lang="pt-BR" altLang="ko-KR" dirty="0" smtClean="0"/>
              <a:t>H</a:t>
            </a:r>
            <a:r>
              <a:rPr lang="pt-BR" altLang="ko-KR" baseline="-25000" dirty="0" smtClean="0"/>
              <a:t>12</a:t>
            </a:r>
            <a:r>
              <a:rPr lang="pt-BR" altLang="ko-KR" dirty="0" smtClean="0"/>
              <a:t>O</a:t>
            </a:r>
            <a:r>
              <a:rPr lang="pt-BR" altLang="ko-KR" baseline="-25000" dirty="0" smtClean="0"/>
              <a:t>6</a:t>
            </a:r>
            <a:r>
              <a:rPr lang="pt-BR" altLang="ko-KR" dirty="0" smtClean="0"/>
              <a:t> + 6O</a:t>
            </a:r>
            <a:r>
              <a:rPr lang="pt-BR" altLang="ko-KR" baseline="-25000" dirty="0" smtClean="0"/>
              <a:t>2</a:t>
            </a:r>
            <a:r>
              <a:rPr lang="pt-BR" altLang="ko-KR" dirty="0" smtClean="0"/>
              <a:t> </a:t>
            </a:r>
          </a:p>
          <a:p>
            <a:pPr fontAlgn="base">
              <a:buNone/>
            </a:pPr>
            <a:r>
              <a:rPr lang="pt-BR" altLang="ko-KR" sz="2000" dirty="0" smtClean="0"/>
              <a:t>                    </a:t>
            </a:r>
            <a:r>
              <a:rPr lang="ko-KR" altLang="en-US" sz="2000" dirty="0" err="1" smtClean="0"/>
              <a:t>시아노박테리아</a:t>
            </a:r>
            <a:r>
              <a:rPr lang="en-US" altLang="ko-KR" sz="2000" dirty="0" smtClean="0"/>
              <a:t>/</a:t>
            </a:r>
            <a:r>
              <a:rPr lang="ko-KR" altLang="en-US" sz="2000" dirty="0" err="1" smtClean="0"/>
              <a:t>물분해형광합성</a:t>
            </a:r>
            <a:endParaRPr lang="pt-BR" altLang="ko-KR" sz="2000" dirty="0" smtClean="0"/>
          </a:p>
          <a:p>
            <a:endParaRPr lang="ko-KR" altLang="en-US" dirty="0"/>
          </a:p>
        </p:txBody>
      </p:sp>
      <p:sp>
        <p:nvSpPr>
          <p:cNvPr id="4" name="오른쪽 화살표 3"/>
          <p:cNvSpPr/>
          <p:nvPr/>
        </p:nvSpPr>
        <p:spPr>
          <a:xfrm>
            <a:off x="3131840" y="1916832"/>
            <a:ext cx="864096" cy="457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오른쪽 화살표 4"/>
          <p:cNvSpPr/>
          <p:nvPr/>
        </p:nvSpPr>
        <p:spPr>
          <a:xfrm>
            <a:off x="3275856" y="3212976"/>
            <a:ext cx="864096" cy="457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오른쪽 화살표 5"/>
          <p:cNvSpPr/>
          <p:nvPr/>
        </p:nvSpPr>
        <p:spPr>
          <a:xfrm>
            <a:off x="3347864" y="4509120"/>
            <a:ext cx="864096" cy="457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26" name="Picture 2" descr="태양에 대한 이미지 검색결과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5856" y="1331457"/>
            <a:ext cx="555019" cy="519134"/>
          </a:xfrm>
          <a:prstGeom prst="rect">
            <a:avLst/>
          </a:prstGeom>
          <a:noFill/>
        </p:spPr>
      </p:pic>
      <p:pic>
        <p:nvPicPr>
          <p:cNvPr id="11" name="Picture 2" descr="태양에 대한 이미지 검색결과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9872" y="2636912"/>
            <a:ext cx="555019" cy="519134"/>
          </a:xfrm>
          <a:prstGeom prst="rect">
            <a:avLst/>
          </a:prstGeom>
          <a:noFill/>
        </p:spPr>
      </p:pic>
      <p:pic>
        <p:nvPicPr>
          <p:cNvPr id="14" name="Picture 2" descr="태양에 대한 이미지 검색결과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9872" y="3933056"/>
            <a:ext cx="555019" cy="51913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kee\박자세\뉴질랜드\기부금전달-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1960" y="1772816"/>
            <a:ext cx="3670258" cy="2459073"/>
          </a:xfrm>
          <a:prstGeom prst="rect">
            <a:avLst/>
          </a:prstGeom>
          <a:noFill/>
        </p:spPr>
      </p:pic>
      <p:pic>
        <p:nvPicPr>
          <p:cNvPr id="1027" name="Picture 3" descr="F:\kee\박자세\뉴질랜드\기부금전달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7523" y="1772816"/>
            <a:ext cx="3654565" cy="24482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SC_03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2132856"/>
            <a:ext cx="3976562" cy="2664296"/>
          </a:xfrm>
          <a:prstGeom prst="rect">
            <a:avLst/>
          </a:prstGeom>
          <a:noFill/>
        </p:spPr>
      </p:pic>
      <p:pic>
        <p:nvPicPr>
          <p:cNvPr id="2052" name="Picture 4" descr="DSC_014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2132856"/>
            <a:ext cx="1656184" cy="2664296"/>
          </a:xfrm>
          <a:prstGeom prst="rect">
            <a:avLst/>
          </a:prstGeom>
          <a:noFill/>
        </p:spPr>
      </p:pic>
      <p:pic>
        <p:nvPicPr>
          <p:cNvPr id="2054" name="Picture 6" descr="DSC_016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16216" y="2132856"/>
            <a:ext cx="2341408" cy="262942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kee\박자세\뉴질랜드\밴밴밴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4581073" cy="3068960"/>
          </a:xfrm>
          <a:prstGeom prst="rect">
            <a:avLst/>
          </a:prstGeom>
          <a:noFill/>
        </p:spPr>
      </p:pic>
      <p:pic>
        <p:nvPicPr>
          <p:cNvPr id="1031" name="Picture 7" descr="F:\kee\박자세\뉴질랜드\휴식-몸풀기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62926" y="0"/>
            <a:ext cx="4581073" cy="306896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:\kee\박자세\뉴질랜드\팬케이크-분출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4795487" cy="3212976"/>
          </a:xfrm>
          <a:prstGeom prst="rect">
            <a:avLst/>
          </a:prstGeom>
          <a:noFill/>
        </p:spPr>
      </p:pic>
      <p:pic>
        <p:nvPicPr>
          <p:cNvPr id="2052" name="Picture 4" descr="F:\kee\박자세\뉴질랜드\판케이크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10601" y="0"/>
            <a:ext cx="4333399" cy="32129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:\kee\박자세\뉴질랜드\야외식당-공부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580537" cy="3068960"/>
          </a:xfrm>
          <a:prstGeom prst="rect">
            <a:avLst/>
          </a:prstGeom>
          <a:noFill/>
        </p:spPr>
      </p:pic>
      <p:pic>
        <p:nvPicPr>
          <p:cNvPr id="3075" name="Picture 3" descr="F:\kee\박자세\뉴질랜드\야간공부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62926" y="0"/>
            <a:ext cx="4581073" cy="306896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098" name="Picture 2" descr="F:\kee\박자세\뉴질랜드\지질-전문가토론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52800" y="3046317"/>
            <a:ext cx="2438400" cy="1633728"/>
          </a:xfrm>
          <a:prstGeom prst="rect">
            <a:avLst/>
          </a:prstGeom>
          <a:noFill/>
        </p:spPr>
      </p:pic>
      <p:pic>
        <p:nvPicPr>
          <p:cNvPr id="5" name="Picture 3" descr="F:\kee\박자세\뉴질랜드\양떼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3068960"/>
            <a:ext cx="2438400" cy="163353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122" name="Picture 2" descr="F:\kee\박자세\뉴질랜드\출발-짐꾸러미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52800" y="3046317"/>
            <a:ext cx="2438400" cy="16337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Picture 3" descr="F:\kee\박자세\뉴질랜드\석회석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700808"/>
            <a:ext cx="2438400" cy="163353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6146" name="Picture 2" descr="F:\kee\박자세\뉴질랜드\팬케이크-전망대-전체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3356992"/>
            <a:ext cx="2438400" cy="1633728"/>
          </a:xfrm>
          <a:prstGeom prst="rect">
            <a:avLst/>
          </a:prstGeom>
          <a:noFill/>
        </p:spPr>
      </p:pic>
      <p:pic>
        <p:nvPicPr>
          <p:cNvPr id="5" name="Picture 4" descr="F:\kee\박자세\뉴질랜드\호수1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088" y="1628800"/>
            <a:ext cx="2520280" cy="189021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F:\kee\박자세\뉴질랜드\비옷입고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4580538" cy="3068960"/>
          </a:xfrm>
          <a:prstGeom prst="rect">
            <a:avLst/>
          </a:prstGeom>
          <a:noFill/>
        </p:spPr>
      </p:pic>
      <p:pic>
        <p:nvPicPr>
          <p:cNvPr id="7171" name="Picture 3" descr="F:\kee\박자세\뉴질랜드\통가리오-트래킹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62927" y="0"/>
            <a:ext cx="4581073" cy="306896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:\kee\박자세\뉴질랜드\휴식점심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622667" cy="3429000"/>
          </a:xfrm>
          <a:prstGeom prst="rect">
            <a:avLst/>
          </a:prstGeom>
          <a:noFill/>
        </p:spPr>
      </p:pic>
      <p:pic>
        <p:nvPicPr>
          <p:cNvPr id="9218" name="Picture 2" descr="F:\kee\박자세\뉴질랜드\쿡-마운틴정상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856016" y="6858000"/>
            <a:ext cx="3508055" cy="2627387"/>
          </a:xfrm>
          <a:prstGeom prst="rect">
            <a:avLst/>
          </a:prstGeom>
          <a:noFill/>
        </p:spPr>
      </p:pic>
      <p:pic>
        <p:nvPicPr>
          <p:cNvPr id="9219" name="Picture 3" descr="F:\kee\박자세\뉴질랜드\쿡-마운틴정상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65641" y="0"/>
            <a:ext cx="4578359" cy="3429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Picture 4" descr="F:\kee\박자세\뉴질랜드\식사-공부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700808"/>
            <a:ext cx="2439785" cy="1633451"/>
          </a:xfrm>
          <a:prstGeom prst="rect">
            <a:avLst/>
          </a:prstGeom>
          <a:noFill/>
        </p:spPr>
      </p:pic>
      <p:pic>
        <p:nvPicPr>
          <p:cNvPr id="10242" name="Picture 2" descr="DSC_082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28566" y="2204864"/>
            <a:ext cx="5363033" cy="359323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F:\kee\박자세\뉴질랜드\텐트장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48513" y="0"/>
            <a:ext cx="4795487" cy="3212976"/>
          </a:xfrm>
          <a:prstGeom prst="rect">
            <a:avLst/>
          </a:prstGeom>
          <a:noFill/>
        </p:spPr>
      </p:pic>
      <p:pic>
        <p:nvPicPr>
          <p:cNvPr id="8196" name="Picture 4" descr="F:\kee\박자세\뉴질랜드\텐트장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"/>
            <a:ext cx="4355975" cy="3212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F:\kee\박자세\뉴질랜드\통가리오-길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4581073" cy="3068960"/>
          </a:xfrm>
          <a:prstGeom prst="rect">
            <a:avLst/>
          </a:prstGeom>
          <a:noFill/>
        </p:spPr>
      </p:pic>
      <p:pic>
        <p:nvPicPr>
          <p:cNvPr id="1028" name="Picture 4" descr="F:\kee\박자세\뉴질랜드\통가리오-트래킹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1999" y="0"/>
            <a:ext cx="4581073" cy="306896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kee\박자세\뉴질랜드\팬케이크-전경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508104" cy="6463446"/>
          </a:xfrm>
          <a:prstGeom prst="rect">
            <a:avLst/>
          </a:prstGeom>
          <a:noFill/>
        </p:spPr>
      </p:pic>
      <p:pic>
        <p:nvPicPr>
          <p:cNvPr id="1028" name="Picture 4" descr="F:\kee\박자세\뉴질랜드\팬케이크-분출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103" y="0"/>
            <a:ext cx="3660437" cy="645333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:\kee\박자세\뉴질랜드\팬케이크-전경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688012" cy="3140968"/>
          </a:xfrm>
          <a:prstGeom prst="rect">
            <a:avLst/>
          </a:prstGeom>
          <a:noFill/>
        </p:spPr>
      </p:pic>
      <p:pic>
        <p:nvPicPr>
          <p:cNvPr id="5" name="Picture 4" descr="F:\kee\박자세\뉴질랜드\팬케이크-분출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31617" y="0"/>
            <a:ext cx="4836924" cy="314096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kee\박자세\뉴질랜드\milfordsound크루주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27790" y="1700808"/>
            <a:ext cx="2686866" cy="1800200"/>
          </a:xfrm>
          <a:prstGeom prst="rect">
            <a:avLst/>
          </a:prstGeom>
          <a:noFill/>
        </p:spPr>
      </p:pic>
      <p:pic>
        <p:nvPicPr>
          <p:cNvPr id="1028" name="Picture 4" descr="F:\kee\박자세\뉴질랜드\milfordsound크루즈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05600" y="0"/>
            <a:ext cx="2438400" cy="1633537"/>
          </a:xfrm>
          <a:prstGeom prst="rect">
            <a:avLst/>
          </a:prstGeom>
          <a:noFill/>
        </p:spPr>
      </p:pic>
      <p:pic>
        <p:nvPicPr>
          <p:cNvPr id="1029" name="Picture 5" descr="F:\kee\박자세\뉴질랜드\milfordsound크루즈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573016"/>
            <a:ext cx="4296338" cy="3284984"/>
          </a:xfrm>
          <a:prstGeom prst="rect">
            <a:avLst/>
          </a:prstGeom>
          <a:noFill/>
        </p:spPr>
      </p:pic>
      <p:pic>
        <p:nvPicPr>
          <p:cNvPr id="1030" name="Picture 6" descr="F:\kee\박자세\뉴질랜드\milfordsound-크루즈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05600" y="5224463"/>
            <a:ext cx="2438400" cy="1633537"/>
          </a:xfrm>
          <a:prstGeom prst="rect">
            <a:avLst/>
          </a:prstGeom>
          <a:noFill/>
        </p:spPr>
      </p:pic>
      <p:pic>
        <p:nvPicPr>
          <p:cNvPr id="1031" name="Picture 7" descr="F:\kee\박자세\뉴질랜드\milford-폭포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705600" y="3573016"/>
            <a:ext cx="2438400" cy="1633537"/>
          </a:xfrm>
          <a:prstGeom prst="rect">
            <a:avLst/>
          </a:prstGeom>
          <a:noFill/>
        </p:spPr>
      </p:pic>
      <p:pic>
        <p:nvPicPr>
          <p:cNvPr id="1032" name="Picture 8" descr="F:\kee\박자세\뉴질랜드\U-폭포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6660232" cy="3573016"/>
          </a:xfrm>
          <a:prstGeom prst="rect">
            <a:avLst/>
          </a:prstGeom>
          <a:noFill/>
        </p:spPr>
      </p:pic>
      <p:pic>
        <p:nvPicPr>
          <p:cNvPr id="1033" name="Picture 9" descr="F:\kee\박자세\뉴질랜드\milford-kaya2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283968" y="5224463"/>
            <a:ext cx="2438400" cy="1633537"/>
          </a:xfrm>
          <a:prstGeom prst="rect">
            <a:avLst/>
          </a:prstGeom>
          <a:noFill/>
        </p:spPr>
      </p:pic>
      <p:pic>
        <p:nvPicPr>
          <p:cNvPr id="1034" name="Picture 10" descr="F:\kee\박자세\뉴질랜드\milford-kaya3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293840" y="3573016"/>
            <a:ext cx="2438400" cy="163353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2050" name="Picture 2" descr="F:\kee\박자세\뉴질랜드\milford-야간강의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52800" y="3046317"/>
            <a:ext cx="2438400" cy="16337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:\kee\박자세\뉴질랜드\쿡-헬리콥터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688012" cy="3356992"/>
          </a:xfrm>
          <a:prstGeom prst="rect">
            <a:avLst/>
          </a:prstGeom>
          <a:noFill/>
        </p:spPr>
      </p:pic>
      <p:pic>
        <p:nvPicPr>
          <p:cNvPr id="3076" name="Picture 4" descr="F:\kee\박자세\뉴질랜드\빙하-강국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0"/>
            <a:ext cx="4499992" cy="33569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SC_00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63463" y="0"/>
            <a:ext cx="4580537" cy="3068960"/>
          </a:xfrm>
          <a:prstGeom prst="rect">
            <a:avLst/>
          </a:prstGeom>
          <a:noFill/>
        </p:spPr>
      </p:pic>
      <p:pic>
        <p:nvPicPr>
          <p:cNvPr id="4099" name="Picture 3" descr="F:\kee\박자세\뉴질랜드\출발-인천공항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81072" cy="306896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kee\박자세\뉴질랜드\밴밴밴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12648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kee\박자세\뉴질랜드\EBS드론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19540" y="-243408"/>
            <a:ext cx="5503289" cy="4608512"/>
          </a:xfrm>
          <a:prstGeom prst="rect">
            <a:avLst/>
          </a:prstGeom>
          <a:noFill/>
        </p:spPr>
      </p:pic>
      <p:pic>
        <p:nvPicPr>
          <p:cNvPr id="1027" name="Picture 3" descr="F:\kee\박자세\뉴질랜드\팬케이크-전경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488904" cy="57332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F:\kee\박자세\뉴질랜드\팬케이크-전경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364088" cy="6851046"/>
          </a:xfrm>
          <a:prstGeom prst="rect">
            <a:avLst/>
          </a:prstGeom>
          <a:noFill/>
        </p:spPr>
      </p:pic>
      <p:pic>
        <p:nvPicPr>
          <p:cNvPr id="2050" name="Picture 2" descr="F:\kee\박자세\뉴질랜드\사진\드론기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0"/>
            <a:ext cx="1092324" cy="108045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1601</TotalTime>
  <Words>588</Words>
  <Application>Microsoft Office PowerPoint</Application>
  <PresentationFormat>화면 슬라이드 쇼(4:3)</PresentationFormat>
  <Paragraphs>169</Paragraphs>
  <Slides>28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28</vt:i4>
      </vt:variant>
    </vt:vector>
  </HeadingPairs>
  <TitlesOfParts>
    <vt:vector size="29" baseType="lpstr">
      <vt:lpstr>Office 테마</vt:lpstr>
      <vt:lpstr>  지구의  나이 45억 6천만년의 진화과정  (이 도표는 MIT공대 헤이즌 박사의 저서 지구이야기와 기타 최근 여러가지 학술자료를 참고하여 박문호 박사님이 이번 탐사기간에 며칠 동안 고민하면서 만들어 낸 것을 암기하도록 현지 저녁시간에 강의한 내용 )</vt:lpstr>
      <vt:lpstr>[암석의 화학 분자식]</vt:lpstr>
      <vt:lpstr>[지구의 신생대 6가지 단계, 만년]</vt:lpstr>
      <vt:lpstr>[지구의 신생대 구분,만년-지속기간-]</vt:lpstr>
      <vt:lpstr>[3가지 패턴의 광합성]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슬라이드 22</vt:lpstr>
      <vt:lpstr>슬라이드 23</vt:lpstr>
      <vt:lpstr>슬라이드 24</vt:lpstr>
      <vt:lpstr>슬라이드 25</vt:lpstr>
      <vt:lpstr>슬라이드 26</vt:lpstr>
      <vt:lpstr>슬라이드 27</vt:lpstr>
      <vt:lpstr>슬라이드 28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user</dc:creator>
  <cp:lastModifiedBy>user</cp:lastModifiedBy>
  <cp:revision>243</cp:revision>
  <dcterms:created xsi:type="dcterms:W3CDTF">2016-01-28T18:54:23Z</dcterms:created>
  <dcterms:modified xsi:type="dcterms:W3CDTF">2016-02-13T20:25:39Z</dcterms:modified>
</cp:coreProperties>
</file>