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3" r:id="rId9"/>
    <p:sldId id="264" r:id="rId10"/>
    <p:sldId id="265" r:id="rId11"/>
    <p:sldId id="266" r:id="rId12"/>
    <p:sldId id="279" r:id="rId13"/>
    <p:sldId id="268" r:id="rId14"/>
    <p:sldId id="276" r:id="rId15"/>
    <p:sldId id="283" r:id="rId16"/>
    <p:sldId id="284" r:id="rId17"/>
    <p:sldId id="285" r:id="rId18"/>
    <p:sldId id="286" r:id="rId19"/>
    <p:sldId id="280" r:id="rId20"/>
    <p:sldId id="281" r:id="rId21"/>
    <p:sldId id="289" r:id="rId22"/>
    <p:sldId id="288" r:id="rId23"/>
    <p:sldId id="269" r:id="rId24"/>
    <p:sldId id="277" r:id="rId25"/>
    <p:sldId id="278" r:id="rId26"/>
    <p:sldId id="282" r:id="rId27"/>
    <p:sldId id="287" r:id="rId2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BE30"/>
    <a:srgbClr val="4E3E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2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16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41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49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58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01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1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16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33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48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080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38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B29AD-403E-471B-95C3-1CD200674DB2}" type="datetimeFigureOut">
              <a:rPr lang="ko-KR" altLang="en-US" smtClean="0"/>
              <a:t>2017-03-06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50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868144" y="0"/>
            <a:ext cx="3276984" cy="6858000"/>
          </a:xfrm>
          <a:solidFill>
            <a:srgbClr val="4E3EB0"/>
          </a:solidFill>
        </p:spPr>
        <p:txBody>
          <a:bodyPr>
            <a:normAutofit/>
          </a:bodyPr>
          <a:lstStyle/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solidFill>
                  <a:schemeClr val="tx1"/>
                </a:solidFill>
              </a:rPr>
              <a:t>박문호박사님의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뇌과</a:t>
            </a:r>
            <a:r>
              <a:rPr lang="ko-KR" altLang="en-US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학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자료</a:t>
            </a:r>
            <a:endParaRPr lang="en-US" altLang="ko-KR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Frame1~10</a:t>
            </a:r>
            <a:r>
              <a:rPr lang="ko-KR" altLang="en-US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744"/>
            <a:ext cx="4932040" cy="6791239"/>
          </a:xfrm>
          <a:prstGeom prst="rect">
            <a:avLst/>
          </a:prstGeom>
          <a:ln w="444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6198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2376264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#1 – </a:t>
            </a:r>
            <a:r>
              <a:rPr lang="ko-KR" altLang="en-US" sz="2000" b="1" dirty="0" smtClean="0"/>
              <a:t>뇌간의 뇌신경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32656"/>
            <a:ext cx="4968552" cy="6356569"/>
          </a:xfrm>
        </p:spPr>
      </p:pic>
    </p:spTree>
    <p:extLst>
      <p:ext uri="{BB962C8B-B14F-4D97-AF65-F5344CB8AC3E}">
        <p14:creationId xmlns:p14="http://schemas.microsoft.com/office/powerpoint/2010/main" val="3301491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2880320" cy="562074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#2 – </a:t>
            </a:r>
            <a:r>
              <a:rPr lang="ko-KR" altLang="en-US" sz="2000" b="1" dirty="0" smtClean="0"/>
              <a:t>뇌간 앞면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뒤면</a:t>
            </a:r>
            <a:endParaRPr lang="ko-KR" altLang="en-US" sz="2000" b="1" dirty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33668"/>
            <a:ext cx="3888432" cy="5527806"/>
          </a:xfr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266" y="1196752"/>
            <a:ext cx="4029912" cy="5373216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2987824" y="5661248"/>
            <a:ext cx="252028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200" b="1" dirty="0" smtClean="0"/>
              <a:t>정정</a:t>
            </a:r>
            <a:endParaRPr lang="en-US" altLang="ko-KR" sz="1200" b="1" dirty="0" smtClean="0"/>
          </a:p>
          <a:p>
            <a:pPr algn="l"/>
            <a:r>
              <a:rPr lang="en-US" altLang="ko-KR" sz="1200" b="1" dirty="0" err="1" smtClean="0"/>
              <a:t>Stria</a:t>
            </a:r>
            <a:r>
              <a:rPr lang="en-US" altLang="ko-KR" sz="1200" b="1" dirty="0" smtClean="0"/>
              <a:t> </a:t>
            </a:r>
            <a:r>
              <a:rPr lang="en-US" altLang="ko-KR" sz="1200" b="1" dirty="0" err="1" smtClean="0"/>
              <a:t>medullaris</a:t>
            </a:r>
            <a:r>
              <a:rPr lang="en-US" altLang="ko-KR" sz="1200" b="1" dirty="0" smtClean="0"/>
              <a:t> →</a:t>
            </a:r>
            <a:r>
              <a:rPr lang="en-US" altLang="ko-KR" sz="1200" b="1" dirty="0" err="1" smtClean="0"/>
              <a:t>Stria</a:t>
            </a:r>
            <a:r>
              <a:rPr lang="en-US" altLang="ko-KR" sz="1200" b="1" dirty="0" smtClean="0"/>
              <a:t> </a:t>
            </a:r>
            <a:r>
              <a:rPr lang="en-US" altLang="ko-KR" sz="1200" b="1" dirty="0" err="1" smtClean="0"/>
              <a:t>terminalis</a:t>
            </a:r>
            <a:endParaRPr lang="en-US" altLang="ko-KR" sz="1200" b="1" dirty="0" smtClean="0"/>
          </a:p>
        </p:txBody>
      </p:sp>
    </p:spTree>
    <p:extLst>
      <p:ext uri="{BB962C8B-B14F-4D97-AF65-F5344CB8AC3E}">
        <p14:creationId xmlns:p14="http://schemas.microsoft.com/office/powerpoint/2010/main" val="3647479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1800200" cy="490066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#3 - </a:t>
            </a:r>
            <a:r>
              <a:rPr lang="ko-KR" altLang="en-US" sz="2000" b="1" dirty="0" smtClean="0"/>
              <a:t>발생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77" y="1600200"/>
            <a:ext cx="8053646" cy="4525963"/>
          </a:xfrm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611560" y="5965280"/>
            <a:ext cx="2551144" cy="34605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200" dirty="0" smtClean="0">
                <a:latin typeface="+mn-lt"/>
                <a:ea typeface="HY견고딕" pitchFamily="18" charset="-127"/>
              </a:rPr>
              <a:t>추</a:t>
            </a:r>
            <a:r>
              <a:rPr lang="ko-KR" altLang="en-US" sz="1200" dirty="0">
                <a:latin typeface="+mn-lt"/>
                <a:ea typeface="HY견고딕" pitchFamily="18" charset="-127"/>
              </a:rPr>
              <a:t>가 </a:t>
            </a:r>
            <a:r>
              <a:rPr lang="en-US" altLang="ko-KR" sz="1200" dirty="0" smtClean="0">
                <a:latin typeface="+mn-lt"/>
                <a:ea typeface="HY견고딕" pitchFamily="18" charset="-127"/>
              </a:rPr>
              <a:t>-</a:t>
            </a:r>
            <a:r>
              <a:rPr lang="ko-KR" altLang="en-US" sz="1200" dirty="0" smtClean="0">
                <a:latin typeface="+mn-lt"/>
                <a:ea typeface="HY견고딕" pitchFamily="18" charset="-127"/>
              </a:rPr>
              <a:t>가운데 빨간 선</a:t>
            </a:r>
            <a:r>
              <a:rPr lang="en-US" altLang="ko-KR" sz="1200" dirty="0" smtClean="0">
                <a:latin typeface="+mn-lt"/>
                <a:ea typeface="HY견고딕" pitchFamily="18" charset="-127"/>
              </a:rPr>
              <a:t> Notochord</a:t>
            </a:r>
            <a:endParaRPr lang="ko-KR" altLang="en-US" sz="1200" dirty="0">
              <a:latin typeface="+mn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04470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72" y="476672"/>
            <a:ext cx="9130071" cy="6048672"/>
          </a:xfrm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1728192" cy="490066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</a:t>
            </a:r>
            <a:r>
              <a:rPr lang="en-US" altLang="ko-KR" sz="2000" b="1" dirty="0"/>
              <a:t>4</a:t>
            </a:r>
            <a:r>
              <a:rPr lang="en-US" altLang="ko-KR" sz="2000" b="1" dirty="0" smtClean="0"/>
              <a:t> - </a:t>
            </a:r>
            <a:r>
              <a:rPr lang="ko-KR" altLang="en-US" sz="2000" b="1" dirty="0" smtClean="0"/>
              <a:t>척수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79161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1656184" cy="504056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#5 - </a:t>
            </a:r>
            <a:r>
              <a:rPr lang="ko-KR" altLang="en-US" sz="2000" b="1" dirty="0" smtClean="0"/>
              <a:t>소뇌</a:t>
            </a:r>
            <a:endParaRPr lang="ko-KR" altLang="en-US" sz="2000" b="1" dirty="0"/>
          </a:p>
        </p:txBody>
      </p:sp>
      <p:pic>
        <p:nvPicPr>
          <p:cNvPr id="9" name="내용 개체 틀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444" y="188640"/>
            <a:ext cx="4691770" cy="6480720"/>
          </a:xfrm>
        </p:spPr>
      </p:pic>
    </p:spTree>
    <p:extLst>
      <p:ext uri="{BB962C8B-B14F-4D97-AF65-F5344CB8AC3E}">
        <p14:creationId xmlns:p14="http://schemas.microsoft.com/office/powerpoint/2010/main" val="1369831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1656184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</a:t>
            </a:r>
            <a:r>
              <a:rPr lang="en-US" altLang="ko-KR" sz="2000" b="1" dirty="0"/>
              <a:t>6</a:t>
            </a:r>
            <a:r>
              <a:rPr lang="en-US" altLang="ko-KR" sz="2000" b="1" dirty="0" smtClean="0"/>
              <a:t> – </a:t>
            </a:r>
            <a:r>
              <a:rPr lang="ko-KR" altLang="en-US" sz="2000" b="1" dirty="0" err="1" smtClean="0"/>
              <a:t>변연</a:t>
            </a:r>
            <a:r>
              <a:rPr lang="ko-KR" altLang="en-US" sz="2000" b="1" dirty="0" err="1"/>
              <a:t>계</a:t>
            </a:r>
            <a:r>
              <a:rPr lang="en-US" altLang="ko-KR" sz="2000" b="1" dirty="0"/>
              <a:t>1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234" y="919296"/>
            <a:ext cx="5327118" cy="5584290"/>
          </a:xfrm>
        </p:spPr>
      </p:pic>
    </p:spTree>
    <p:extLst>
      <p:ext uri="{BB962C8B-B14F-4D97-AF65-F5344CB8AC3E}">
        <p14:creationId xmlns:p14="http://schemas.microsoft.com/office/powerpoint/2010/main" val="1278283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#6’2</a:t>
            </a:r>
            <a:endParaRPr lang="ko-KR" altLang="en-US" sz="20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79512" y="260648"/>
            <a:ext cx="1656184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#6 – </a:t>
            </a:r>
            <a:r>
              <a:rPr lang="ko-KR" altLang="en-US" sz="2000" b="1" dirty="0" err="1" smtClean="0"/>
              <a:t>변연계</a:t>
            </a:r>
            <a:r>
              <a:rPr lang="en-US" altLang="ko-KR" sz="2000" b="1" dirty="0"/>
              <a:t>2</a:t>
            </a:r>
            <a:endParaRPr lang="ko-KR" altLang="en-US" sz="2000" b="1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377" y="1028164"/>
            <a:ext cx="5724649" cy="5497180"/>
          </a:xfrm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6012160" y="504144"/>
            <a:ext cx="2736304" cy="47658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200" b="1" dirty="0" smtClean="0"/>
              <a:t>정정</a:t>
            </a:r>
            <a:endParaRPr lang="en-US" altLang="ko-KR" sz="1200" b="1" dirty="0" smtClean="0"/>
          </a:p>
          <a:p>
            <a:pPr algn="l"/>
            <a:r>
              <a:rPr lang="en-US" altLang="ko-KR" sz="1200" b="1" dirty="0" smtClean="0"/>
              <a:t>autonomic nerve → autonomic nuclei </a:t>
            </a:r>
          </a:p>
        </p:txBody>
      </p:sp>
    </p:spTree>
    <p:extLst>
      <p:ext uri="{BB962C8B-B14F-4D97-AF65-F5344CB8AC3E}">
        <p14:creationId xmlns:p14="http://schemas.microsoft.com/office/powerpoint/2010/main" val="148445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#6’3</a:t>
            </a:r>
            <a:endParaRPr lang="ko-KR" altLang="en-US" sz="2000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79512" y="260648"/>
            <a:ext cx="1656184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#6 – </a:t>
            </a:r>
            <a:r>
              <a:rPr lang="ko-KR" altLang="en-US" sz="2000" b="1" dirty="0" err="1" smtClean="0"/>
              <a:t>변연계</a:t>
            </a:r>
            <a:r>
              <a:rPr lang="en-US" altLang="ko-KR" sz="2000" b="1" dirty="0"/>
              <a:t>3</a:t>
            </a:r>
            <a:endParaRPr lang="ko-KR" altLang="en-US" sz="2000" b="1" dirty="0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620688"/>
            <a:ext cx="4257223" cy="6047998"/>
          </a:xfrm>
        </p:spPr>
      </p:pic>
    </p:spTree>
    <p:extLst>
      <p:ext uri="{BB962C8B-B14F-4D97-AF65-F5344CB8AC3E}">
        <p14:creationId xmlns:p14="http://schemas.microsoft.com/office/powerpoint/2010/main" val="2951910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649732" cy="6264696"/>
          </a:xfrm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232248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#7–</a:t>
            </a:r>
            <a:r>
              <a:rPr lang="ko-KR" altLang="en-US" sz="2000" b="1" dirty="0" err="1" smtClean="0"/>
              <a:t>브로드만</a:t>
            </a:r>
            <a:r>
              <a:rPr lang="ko-KR" altLang="en-US" sz="2000" b="1" dirty="0" smtClean="0"/>
              <a:t> 지도</a:t>
            </a:r>
            <a:r>
              <a:rPr lang="en-US" altLang="ko-KR" sz="2000" b="1" dirty="0" smtClean="0"/>
              <a:t>1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143443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832" y="257198"/>
            <a:ext cx="7134624" cy="6268146"/>
          </a:xfrm>
        </p:spPr>
      </p:pic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232248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#7–</a:t>
            </a:r>
            <a:r>
              <a:rPr lang="ko-KR" altLang="en-US" sz="2000" b="1" dirty="0" err="1" smtClean="0"/>
              <a:t>브로드만</a:t>
            </a:r>
            <a:r>
              <a:rPr lang="ko-KR" altLang="en-US" sz="2000" b="1" dirty="0" smtClean="0"/>
              <a:t> 지도</a:t>
            </a:r>
            <a:r>
              <a:rPr lang="en-US" altLang="ko-KR" sz="2000" b="1" dirty="0" smtClean="0"/>
              <a:t>2</a:t>
            </a:r>
            <a:endParaRPr lang="ko-KR" altLang="en-US" sz="2000" b="1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395536" y="5517232"/>
            <a:ext cx="2232248" cy="8640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b="1" dirty="0" smtClean="0"/>
              <a:t>수정</a:t>
            </a:r>
            <a:endParaRPr lang="en-US" altLang="ko-KR" sz="2000" b="1" dirty="0" smtClean="0"/>
          </a:p>
          <a:p>
            <a:pPr algn="l"/>
            <a:r>
              <a:rPr lang="en-US" altLang="ko-KR" sz="2000" b="1" dirty="0" smtClean="0"/>
              <a:t>34 – </a:t>
            </a:r>
            <a:r>
              <a:rPr lang="en-US" altLang="ko-KR" sz="2000" b="1" dirty="0" err="1" smtClean="0"/>
              <a:t>dosal</a:t>
            </a:r>
            <a:r>
              <a:rPr lang="en-US" altLang="ko-KR" sz="2000" b="1" dirty="0" smtClean="0"/>
              <a:t> EC</a:t>
            </a:r>
          </a:p>
          <a:p>
            <a:pPr algn="l"/>
            <a:r>
              <a:rPr lang="en-US" altLang="ko-KR" sz="2000" b="1" dirty="0" smtClean="0"/>
              <a:t>28 – ventral EC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83597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692696"/>
            <a:ext cx="7067309" cy="5864031"/>
          </a:xfrm>
        </p:spPr>
      </p:pic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232248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</a:t>
            </a:r>
            <a:r>
              <a:rPr lang="en-US" altLang="ko-KR" sz="2000" b="1" dirty="0" smtClean="0"/>
              <a:t>7–</a:t>
            </a:r>
            <a:r>
              <a:rPr lang="en-US" altLang="ko-KR" sz="2000" b="1" dirty="0"/>
              <a:t>K</a:t>
            </a:r>
            <a:r>
              <a:rPr lang="en-US" altLang="ko-KR" sz="2000" b="1" dirty="0" smtClean="0"/>
              <a:t>arl</a:t>
            </a:r>
            <a:r>
              <a:rPr lang="ko-KR" altLang="en-US" sz="2000" b="1" dirty="0" smtClean="0"/>
              <a:t> </a:t>
            </a:r>
            <a:r>
              <a:rPr lang="en-US" altLang="ko-KR" sz="2000" b="1" dirty="0"/>
              <a:t>K</a:t>
            </a:r>
            <a:r>
              <a:rPr lang="en-US" altLang="ko-KR" sz="2000" b="1" dirty="0" smtClean="0"/>
              <a:t>leist map</a:t>
            </a:r>
            <a:endParaRPr lang="ko-KR" altLang="en-US" sz="2000" b="1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142890" y="4842229"/>
            <a:ext cx="2232248" cy="93610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400" b="1" dirty="0" smtClean="0"/>
              <a:t>수정</a:t>
            </a:r>
            <a:endParaRPr lang="en-US" altLang="ko-KR" sz="1400" b="1" dirty="0" smtClean="0"/>
          </a:p>
          <a:p>
            <a:pPr algn="l"/>
            <a:r>
              <a:rPr lang="en-US" altLang="ko-KR" sz="1300" b="1" dirty="0" err="1" smtClean="0"/>
              <a:t>Vestibula</a:t>
            </a:r>
            <a:r>
              <a:rPr lang="en-US" altLang="ko-KR" sz="1300" b="1" dirty="0" smtClean="0"/>
              <a:t> sensation </a:t>
            </a:r>
            <a:r>
              <a:rPr lang="ko-KR" altLang="en-US" sz="1300" b="1" dirty="0" smtClean="0"/>
              <a:t>영역은</a:t>
            </a:r>
            <a:endParaRPr lang="en-US" altLang="ko-KR" sz="1300" b="1" dirty="0" smtClean="0"/>
          </a:p>
          <a:p>
            <a:pPr algn="l"/>
            <a:r>
              <a:rPr lang="en-US" altLang="ko-KR" sz="1300" b="1" dirty="0" smtClean="0"/>
              <a:t>-8</a:t>
            </a:r>
            <a:r>
              <a:rPr lang="ko-KR" altLang="en-US" sz="1300" b="1" dirty="0" smtClean="0"/>
              <a:t>번</a:t>
            </a:r>
            <a:endParaRPr lang="en-US" altLang="ko-KR" sz="1300" b="1" dirty="0"/>
          </a:p>
          <a:p>
            <a:pPr algn="l"/>
            <a:r>
              <a:rPr lang="en-US" altLang="ko-KR" sz="1300" b="1" dirty="0" smtClean="0"/>
              <a:t>-6a</a:t>
            </a:r>
            <a:r>
              <a:rPr lang="el-GR" altLang="ko-KR" sz="1300" b="1" dirty="0" smtClean="0"/>
              <a:t>β</a:t>
            </a:r>
            <a:r>
              <a:rPr lang="en-US" altLang="ko-KR" sz="1300" b="1" dirty="0" smtClean="0"/>
              <a:t> turning trunk, head</a:t>
            </a:r>
            <a:r>
              <a:rPr lang="ko-KR" altLang="en-US" sz="1300" b="1" dirty="0" smtClean="0"/>
              <a:t>까지</a:t>
            </a:r>
            <a:endParaRPr lang="en-US" altLang="ko-KR" sz="1300" b="1" dirty="0" smtClean="0"/>
          </a:p>
          <a:p>
            <a:pPr algn="l"/>
            <a:r>
              <a:rPr lang="en-US" altLang="ko-KR" sz="1300" b="1" dirty="0" smtClean="0"/>
              <a:t>* 6a</a:t>
            </a:r>
            <a:r>
              <a:rPr lang="el-GR" altLang="ko-KR" sz="1300" b="1" dirty="0" smtClean="0"/>
              <a:t>α</a:t>
            </a:r>
            <a:r>
              <a:rPr lang="ko-KR" altLang="en-US" sz="1300" b="1" dirty="0" smtClean="0"/>
              <a:t>영역은 제외</a:t>
            </a:r>
            <a:endParaRPr lang="en-US" altLang="ko-KR" sz="1300" b="1" dirty="0"/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142890" y="5902279"/>
            <a:ext cx="2232248" cy="67730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200" b="1" dirty="0" smtClean="0"/>
              <a:t>내용 </a:t>
            </a:r>
            <a:r>
              <a:rPr lang="ko-KR" altLang="en-US" sz="1200" b="1" dirty="0" smtClean="0"/>
              <a:t>확인</a:t>
            </a:r>
            <a:endParaRPr lang="en-US" altLang="ko-KR" sz="1200" b="1" dirty="0"/>
          </a:p>
          <a:p>
            <a:pPr algn="l"/>
            <a:r>
              <a:rPr lang="en-US" altLang="ko-KR" sz="1200" b="1" dirty="0" smtClean="0"/>
              <a:t>-6a</a:t>
            </a:r>
            <a:r>
              <a:rPr lang="el-GR" altLang="ko-KR" sz="1200" b="1" dirty="0" smtClean="0"/>
              <a:t>α</a:t>
            </a:r>
            <a:r>
              <a:rPr lang="ko-KR" altLang="en-US" sz="1200" b="1" dirty="0" smtClean="0"/>
              <a:t> 영역에 </a:t>
            </a:r>
            <a:r>
              <a:rPr lang="en-US" altLang="ko-KR" sz="1200" b="1" dirty="0" smtClean="0"/>
              <a:t>feeling of strength</a:t>
            </a:r>
            <a:r>
              <a:rPr lang="ko-KR" altLang="en-US" sz="1200" b="1" dirty="0"/>
              <a:t> </a:t>
            </a:r>
            <a:r>
              <a:rPr lang="ko-KR" altLang="en-US" sz="1200" b="1" dirty="0" smtClean="0"/>
              <a:t>추가</a:t>
            </a:r>
            <a:endParaRPr lang="en-US" altLang="ko-KR" sz="1200" b="1" dirty="0"/>
          </a:p>
        </p:txBody>
      </p:sp>
    </p:spTree>
    <p:extLst>
      <p:ext uri="{BB962C8B-B14F-4D97-AF65-F5344CB8AC3E}">
        <p14:creationId xmlns:p14="http://schemas.microsoft.com/office/powerpoint/2010/main" val="66646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#8’1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159" y="44624"/>
            <a:ext cx="4937145" cy="6696744"/>
          </a:xfr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251520" y="332656"/>
            <a:ext cx="2376264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#8–</a:t>
            </a:r>
            <a:r>
              <a:rPr lang="ko-KR" altLang="en-US" sz="2000" b="1" dirty="0" smtClean="0"/>
              <a:t>시</a:t>
            </a:r>
            <a:r>
              <a:rPr lang="ko-KR" altLang="en-US" sz="2000" b="1" dirty="0"/>
              <a:t>상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내낭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기저핵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909983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 – </a:t>
            </a:r>
            <a:r>
              <a:rPr lang="ko-KR" altLang="en-US" sz="2000" b="1" dirty="0" smtClean="0"/>
              <a:t>신경로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60648"/>
            <a:ext cx="4828055" cy="6309251"/>
          </a:xfrm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359532" y="5733256"/>
            <a:ext cx="2448272" cy="62553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00" b="1" dirty="0" smtClean="0"/>
              <a:t>* </a:t>
            </a:r>
            <a:r>
              <a:rPr lang="ko-KR" altLang="en-US" sz="1300" b="1" dirty="0" smtClean="0"/>
              <a:t>주의</a:t>
            </a:r>
            <a:endParaRPr lang="en-US" altLang="ko-KR" sz="1300" b="1" dirty="0" smtClean="0"/>
          </a:p>
          <a:p>
            <a:pPr algn="l"/>
            <a:r>
              <a:rPr lang="ko-KR" altLang="en-US" sz="1300" b="1" dirty="0" smtClean="0"/>
              <a:t>편의상</a:t>
            </a:r>
            <a:r>
              <a:rPr lang="en-US" altLang="ko-KR" sz="1300" b="1" dirty="0"/>
              <a:t> </a:t>
            </a:r>
            <a:r>
              <a:rPr lang="ko-KR" altLang="en-US" sz="1300" b="1" dirty="0" smtClean="0"/>
              <a:t>척수단면은 앞뒤가 바뀜</a:t>
            </a:r>
            <a:endParaRPr lang="en-US" altLang="ko-KR" sz="1300" b="1" dirty="0"/>
          </a:p>
        </p:txBody>
      </p:sp>
    </p:spTree>
    <p:extLst>
      <p:ext uri="{BB962C8B-B14F-4D97-AF65-F5344CB8AC3E}">
        <p14:creationId xmlns:p14="http://schemas.microsoft.com/office/powerpoint/2010/main" val="20940871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4104456" cy="57606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#10 – </a:t>
            </a:r>
            <a:r>
              <a:rPr lang="ko-KR" altLang="en-US" sz="2000" b="1" dirty="0" smtClean="0"/>
              <a:t>대뇌의 주요 단면</a:t>
            </a:r>
            <a:r>
              <a:rPr lang="en-US" altLang="ko-KR" sz="2000" b="1" dirty="0" smtClean="0"/>
              <a:t>1 </a:t>
            </a:r>
            <a:r>
              <a:rPr lang="ko-KR" altLang="en-US" sz="2000" b="1" dirty="0" smtClean="0"/>
              <a:t>태아</a:t>
            </a:r>
            <a:r>
              <a:rPr lang="en-US" altLang="ko-KR" sz="2000" b="1" dirty="0" smtClean="0"/>
              <a:t> 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263" y="1052736"/>
            <a:ext cx="6825587" cy="5328592"/>
          </a:xfrm>
        </p:spPr>
      </p:pic>
    </p:spTree>
    <p:extLst>
      <p:ext uri="{BB962C8B-B14F-4D97-AF65-F5344CB8AC3E}">
        <p14:creationId xmlns:p14="http://schemas.microsoft.com/office/powerpoint/2010/main" val="36428044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3312368" cy="57606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#10 – </a:t>
            </a:r>
            <a:r>
              <a:rPr lang="ko-KR" altLang="en-US" sz="2000" b="1" dirty="0" smtClean="0"/>
              <a:t>대뇌의 주요 단면</a:t>
            </a:r>
            <a:r>
              <a:rPr lang="en-US" altLang="ko-KR" sz="2000" b="1" dirty="0" smtClean="0"/>
              <a:t>2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607" y="1268924"/>
            <a:ext cx="6711439" cy="5256420"/>
          </a:xfrm>
        </p:spPr>
      </p:pic>
    </p:spTree>
    <p:extLst>
      <p:ext uri="{BB962C8B-B14F-4D97-AF65-F5344CB8AC3E}">
        <p14:creationId xmlns:p14="http://schemas.microsoft.com/office/powerpoint/2010/main" val="2341036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3240360" cy="57606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#10 – </a:t>
            </a:r>
            <a:r>
              <a:rPr lang="ko-KR" altLang="en-US" sz="2000" b="1" dirty="0" smtClean="0"/>
              <a:t>대뇌의 주요 단면</a:t>
            </a:r>
            <a:r>
              <a:rPr lang="en-US" altLang="ko-KR" sz="2000" b="1" dirty="0"/>
              <a:t>3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528" y="1236184"/>
            <a:ext cx="6910581" cy="5145144"/>
          </a:xfrm>
        </p:spPr>
      </p:pic>
    </p:spTree>
    <p:extLst>
      <p:ext uri="{BB962C8B-B14F-4D97-AF65-F5344CB8AC3E}">
        <p14:creationId xmlns:p14="http://schemas.microsoft.com/office/powerpoint/2010/main" val="3537166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3816424" cy="57606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#10 – </a:t>
            </a:r>
            <a:r>
              <a:rPr lang="ko-KR" altLang="en-US" sz="2000" b="1" dirty="0" smtClean="0"/>
              <a:t>대뇌의 주요 단면</a:t>
            </a:r>
            <a:r>
              <a:rPr lang="en-US" altLang="ko-KR" sz="2000" b="1" dirty="0"/>
              <a:t>4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124744"/>
            <a:ext cx="6514057" cy="5211246"/>
          </a:xfrm>
        </p:spPr>
      </p:pic>
    </p:spTree>
    <p:extLst>
      <p:ext uri="{BB962C8B-B14F-4D97-AF65-F5344CB8AC3E}">
        <p14:creationId xmlns:p14="http://schemas.microsoft.com/office/powerpoint/2010/main" val="1020542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000" b="1" dirty="0" smtClean="0"/>
              <a:t>보</a:t>
            </a:r>
            <a:r>
              <a:rPr lang="ko-KR" altLang="en-US" sz="2000" b="1" dirty="0"/>
              <a:t>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시상하부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00808"/>
            <a:ext cx="5737991" cy="4525963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060848"/>
            <a:ext cx="2906701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6804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4176464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#2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superior medullary velum </a:t>
            </a:r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32656"/>
            <a:ext cx="2725763" cy="2725763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628800"/>
            <a:ext cx="5547360" cy="4160520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878" y="3356992"/>
            <a:ext cx="3733787" cy="280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0502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#3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발생 과정</a:t>
            </a:r>
            <a:endParaRPr lang="en-US" altLang="ko-KR" sz="2000" b="1" dirty="0" smtClean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8229600" cy="2139259"/>
          </a:xfrm>
        </p:spPr>
      </p:pic>
    </p:spTree>
    <p:extLst>
      <p:ext uri="{BB962C8B-B14F-4D97-AF65-F5344CB8AC3E}">
        <p14:creationId xmlns:p14="http://schemas.microsoft.com/office/powerpoint/2010/main" val="15783974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#3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발생 이해 자료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96752"/>
            <a:ext cx="8637583" cy="5145435"/>
          </a:xfrm>
        </p:spPr>
      </p:pic>
    </p:spTree>
    <p:extLst>
      <p:ext uri="{BB962C8B-B14F-4D97-AF65-F5344CB8AC3E}">
        <p14:creationId xmlns:p14="http://schemas.microsoft.com/office/powerpoint/2010/main" val="4531918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153" y="116632"/>
            <a:ext cx="3773943" cy="6516754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16632"/>
            <a:ext cx="3240360" cy="6491173"/>
          </a:xfrm>
          <a:prstGeom prst="rect">
            <a:avLst/>
          </a:prstGeom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#7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시상방사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시상핵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8024730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010" y="116632"/>
            <a:ext cx="5059124" cy="6624736"/>
          </a:xfrm>
        </p:spPr>
      </p:pic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4</a:t>
            </a:r>
            <a:endParaRPr lang="ko-KR" altLang="en-US" sz="20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신경로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소뇌연결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640575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30713"/>
            <a:ext cx="3888432" cy="6358443"/>
          </a:xfrm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신경로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하행운동</a:t>
            </a:r>
            <a:r>
              <a:rPr lang="en-US" altLang="ko-KR" sz="2000" b="1" dirty="0" smtClean="0"/>
              <a:t>)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051996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삼차신경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772816"/>
            <a:ext cx="4898856" cy="4261606"/>
          </a:xfrm>
        </p:spPr>
      </p:pic>
    </p:spTree>
    <p:extLst>
      <p:ext uri="{BB962C8B-B14F-4D97-AF65-F5344CB8AC3E}">
        <p14:creationId xmlns:p14="http://schemas.microsoft.com/office/powerpoint/2010/main" val="22599389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#10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err="1" smtClean="0"/>
              <a:t>후교련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928" y="1600200"/>
            <a:ext cx="6318143" cy="4525963"/>
          </a:xfrm>
        </p:spPr>
      </p:pic>
    </p:spTree>
    <p:extLst>
      <p:ext uri="{BB962C8B-B14F-4D97-AF65-F5344CB8AC3E}">
        <p14:creationId xmlns:p14="http://schemas.microsoft.com/office/powerpoint/2010/main" val="21164626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240</Words>
  <Application>Microsoft Office PowerPoint</Application>
  <PresentationFormat>화면 슬라이드 쇼(4:3)</PresentationFormat>
  <Paragraphs>59</Paragraphs>
  <Slides>27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8" baseType="lpstr">
      <vt:lpstr>Office 테마</vt:lpstr>
      <vt:lpstr>PowerPoint 프레젠테이션</vt:lpstr>
      <vt:lpstr>#1 – 뇌간의 뇌신경</vt:lpstr>
      <vt:lpstr>#2 – 뇌간 앞면, 뒤면</vt:lpstr>
      <vt:lpstr>#3 - 발생</vt:lpstr>
      <vt:lpstr>#4 - 척수</vt:lpstr>
      <vt:lpstr>#5 - 소뇌</vt:lpstr>
      <vt:lpstr>#6 – 변연계1</vt:lpstr>
      <vt:lpstr>#6’2</vt:lpstr>
      <vt:lpstr>#6’3</vt:lpstr>
      <vt:lpstr>#7–브로드만 지도1</vt:lpstr>
      <vt:lpstr>#7–브로드만 지도2</vt:lpstr>
      <vt:lpstr>#7–Karl Kleist map</vt:lpstr>
      <vt:lpstr>#8’1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보조5</vt:lpstr>
      <vt:lpstr>보조5</vt:lpstr>
      <vt:lpstr>보조5</vt:lpstr>
      <vt:lpstr>보조5</vt:lpstr>
      <vt:lpstr>PowerPoint 프레젠테이션</vt:lpstr>
      <vt:lpstr>보조4</vt:lpstr>
      <vt:lpstr>보조5</vt:lpstr>
      <vt:lpstr>보조5</vt:lpstr>
      <vt:lpstr>보조5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34</cp:revision>
  <dcterms:created xsi:type="dcterms:W3CDTF">2017-01-23T11:46:14Z</dcterms:created>
  <dcterms:modified xsi:type="dcterms:W3CDTF">2017-03-05T16:02:19Z</dcterms:modified>
</cp:coreProperties>
</file>