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5" r:id="rId3"/>
  </p:sldMasterIdLst>
  <p:sldIdLst>
    <p:sldId id="257" r:id="rId4"/>
    <p:sldId id="272" r:id="rId5"/>
    <p:sldId id="271" r:id="rId6"/>
    <p:sldId id="258" r:id="rId7"/>
    <p:sldId id="259" r:id="rId8"/>
    <p:sldId id="260" r:id="rId9"/>
    <p:sldId id="261" r:id="rId10"/>
    <p:sldId id="262" r:id="rId11"/>
    <p:sldId id="263" r:id="rId12"/>
    <p:sldId id="264" r:id="rId13"/>
    <p:sldId id="265" r:id="rId14"/>
    <p:sldId id="266" r:id="rId15"/>
    <p:sldId id="268" r:id="rId16"/>
    <p:sldId id="269" r:id="rId17"/>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2302237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510608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3242256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1774423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10486396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1230282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1870658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526071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545593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31038616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4DFFFD3D-257F-43F5-9D12-7CD1CA5A67FB}" type="datetimeFigureOut">
              <a:rPr lang="ko-KR" altLang="en-US" smtClean="0"/>
              <a:t>2015-09-22</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2314279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빈 화면">
    <p:spTree>
      <p:nvGrpSpPr>
        <p:cNvPr id="1" name=""/>
        <p:cNvGrpSpPr/>
        <p:nvPr/>
      </p:nvGrpSpPr>
      <p:grpSpPr>
        <a:xfrm>
          <a:off x="0" y="0"/>
          <a:ext cx="0" cy="0"/>
          <a:chOff x="0" y="0"/>
          <a:chExt cx="0" cy="0"/>
        </a:xfrm>
      </p:grpSpPr>
      <p:sp>
        <p:nvSpPr>
          <p:cNvPr id="5" name="내용 개체 틀 2"/>
          <p:cNvSpPr>
            <a:spLocks noGrp="1"/>
          </p:cNvSpPr>
          <p:nvPr>
            <p:ph idx="1"/>
          </p:nvPr>
        </p:nvSpPr>
        <p:spPr>
          <a:xfrm>
            <a:off x="540000" y="540000"/>
            <a:ext cx="8064000" cy="5768333"/>
          </a:xfrm>
        </p:spPr>
        <p:txBody>
          <a:bodyPr>
            <a:normAutofit/>
          </a:bodyPr>
          <a:lstStyle>
            <a:lvl1pPr marL="0" indent="0">
              <a:buNone/>
              <a:defRPr sz="1200" b="1"/>
            </a:lvl1pPr>
            <a:lvl2pPr>
              <a:defRPr sz="2000"/>
            </a:lvl2pPr>
            <a:lvl3pPr>
              <a:defRPr sz="1800"/>
            </a:lvl3pPr>
            <a:lvl4pPr>
              <a:defRPr sz="1600"/>
            </a:lvl4pPr>
            <a:lvl5pPr>
              <a:defRPr sz="1600"/>
            </a:lvl5pPr>
          </a:lstStyle>
          <a:p>
            <a:pPr lvl="0"/>
            <a:r>
              <a:rPr lang="ko-KR" altLang="en-US" dirty="0" smtClean="0"/>
              <a:t>마스터 텍스트 스타일을 편집합니다</a:t>
            </a:r>
          </a:p>
        </p:txBody>
      </p:sp>
    </p:spTree>
    <p:extLst>
      <p:ext uri="{BB962C8B-B14F-4D97-AF65-F5344CB8AC3E}">
        <p14:creationId xmlns:p14="http://schemas.microsoft.com/office/powerpoint/2010/main" val="30217926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빈 화면">
    <p:spTree>
      <p:nvGrpSpPr>
        <p:cNvPr id="1" name=""/>
        <p:cNvGrpSpPr/>
        <p:nvPr/>
      </p:nvGrpSpPr>
      <p:grpSpPr>
        <a:xfrm>
          <a:off x="0" y="0"/>
          <a:ext cx="0" cy="0"/>
          <a:chOff x="0" y="0"/>
          <a:chExt cx="0" cy="0"/>
        </a:xfrm>
      </p:grpSpPr>
      <p:sp>
        <p:nvSpPr>
          <p:cNvPr id="5" name="내용 개체 틀 2"/>
          <p:cNvSpPr>
            <a:spLocks noGrp="1"/>
          </p:cNvSpPr>
          <p:nvPr>
            <p:ph idx="1"/>
          </p:nvPr>
        </p:nvSpPr>
        <p:spPr>
          <a:xfrm>
            <a:off x="540000" y="540000"/>
            <a:ext cx="8064000" cy="5768333"/>
          </a:xfrm>
        </p:spPr>
        <p:txBody>
          <a:bodyPr>
            <a:normAutofit/>
          </a:bodyPr>
          <a:lstStyle>
            <a:lvl1pPr marL="0" indent="0">
              <a:buNone/>
              <a:defRPr sz="1200" b="1"/>
            </a:lvl1pPr>
            <a:lvl2pPr>
              <a:defRPr sz="2000"/>
            </a:lvl2pPr>
            <a:lvl3pPr>
              <a:defRPr sz="1800"/>
            </a:lvl3pPr>
            <a:lvl4pPr>
              <a:defRPr sz="1600"/>
            </a:lvl4pPr>
            <a:lvl5pPr>
              <a:defRPr sz="1600"/>
            </a:lvl5pPr>
          </a:lstStyle>
          <a:p>
            <a:pPr lvl="0"/>
            <a:r>
              <a:rPr lang="ko-KR" altLang="en-US" dirty="0" smtClean="0"/>
              <a:t>마스터 텍스트 스타일을 편집합니다</a:t>
            </a:r>
          </a:p>
        </p:txBody>
      </p:sp>
    </p:spTree>
    <p:extLst>
      <p:ext uri="{BB962C8B-B14F-4D97-AF65-F5344CB8AC3E}">
        <p14:creationId xmlns:p14="http://schemas.microsoft.com/office/powerpoint/2010/main" val="3021792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빈 화면">
    <p:spTree>
      <p:nvGrpSpPr>
        <p:cNvPr id="1" name=""/>
        <p:cNvGrpSpPr/>
        <p:nvPr/>
      </p:nvGrpSpPr>
      <p:grpSpPr>
        <a:xfrm>
          <a:off x="0" y="0"/>
          <a:ext cx="0" cy="0"/>
          <a:chOff x="0" y="0"/>
          <a:chExt cx="0" cy="0"/>
        </a:xfrm>
      </p:grpSpPr>
      <p:sp>
        <p:nvSpPr>
          <p:cNvPr id="5" name="내용 개체 틀 2"/>
          <p:cNvSpPr>
            <a:spLocks noGrp="1"/>
          </p:cNvSpPr>
          <p:nvPr>
            <p:ph idx="1"/>
          </p:nvPr>
        </p:nvSpPr>
        <p:spPr>
          <a:xfrm>
            <a:off x="540000" y="540000"/>
            <a:ext cx="8064000" cy="5768333"/>
          </a:xfrm>
        </p:spPr>
        <p:txBody>
          <a:bodyPr>
            <a:normAutofit/>
          </a:bodyPr>
          <a:lstStyle>
            <a:lvl1pPr marL="0" indent="0">
              <a:buNone/>
              <a:defRPr sz="1200" b="1"/>
            </a:lvl1pPr>
            <a:lvl2pPr>
              <a:defRPr sz="2000"/>
            </a:lvl2pPr>
            <a:lvl3pPr>
              <a:defRPr sz="1800"/>
            </a:lvl3pPr>
            <a:lvl4pPr>
              <a:defRPr sz="1600"/>
            </a:lvl4pPr>
            <a:lvl5pPr>
              <a:defRPr sz="1600"/>
            </a:lvl5pPr>
          </a:lstStyle>
          <a:p>
            <a:pPr lvl="0"/>
            <a:r>
              <a:rPr lang="ko-KR" altLang="en-US" dirty="0" smtClean="0"/>
              <a:t>마스터 텍스트 스타일을 편집합니다</a:t>
            </a:r>
          </a:p>
        </p:txBody>
      </p:sp>
    </p:spTree>
    <p:extLst>
      <p:ext uri="{BB962C8B-B14F-4D97-AF65-F5344CB8AC3E}">
        <p14:creationId xmlns:p14="http://schemas.microsoft.com/office/powerpoint/2010/main" val="30217926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ko-KR" altLang="en-US" smtClean="0"/>
              <a:t>마스터 제목 스타일 편집</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smtClean="0"/>
              <a:t>마스터 부제목 스타일 편집</a:t>
            </a:r>
            <a:endParaRPr lang="en-US" dirty="0"/>
          </a:p>
        </p:txBody>
      </p:sp>
      <p:sp>
        <p:nvSpPr>
          <p:cNvPr id="4" name="Date Placeholder 3"/>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19301460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888121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ko-KR" altLang="en-US" smtClean="0"/>
              <a:t>마스터 제목 스타일 편집</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smtClean="0"/>
              <a:t>마스터 텍스트 스타일을 편집합니다</a:t>
            </a:r>
          </a:p>
        </p:txBody>
      </p:sp>
      <p:sp>
        <p:nvSpPr>
          <p:cNvPr id="4" name="Date Placeholder 3"/>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7477017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Date Placeholder 4"/>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ko-KR"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8496421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Content Placeholder 3"/>
          <p:cNvSpPr>
            <a:spLocks noGrp="1"/>
          </p:cNvSpPr>
          <p:nvPr>
            <p:ph sz="half" idx="2"/>
          </p:nvPr>
        </p:nvSpPr>
        <p:spPr>
          <a:xfrm>
            <a:off x="629842" y="2505075"/>
            <a:ext cx="3868340"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Content Placeholder 5"/>
          <p:cNvSpPr>
            <a:spLocks noGrp="1"/>
          </p:cNvSpPr>
          <p:nvPr>
            <p:ph sz="quarter" idx="4"/>
          </p:nvPr>
        </p:nvSpPr>
        <p:spPr>
          <a:xfrm>
            <a:off x="4629150" y="2505075"/>
            <a:ext cx="3887391"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7" name="Date Placeholder 6"/>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ko-KR"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412258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Date Placeholder 2"/>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ko-KR"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1458447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ko-KR"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1411675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ko-KR"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4722326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ltLang="en-US" smtClean="0"/>
              <a:t>그림을 추가하려면 아이콘을 클릭하십시오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ko-KR"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7944825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17510159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17224690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ko-KR" altLang="en-US" smtClean="0"/>
              <a:t>마스터 제목 스타일 편집</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smtClean="0"/>
              <a:t>마스터 부제목 스타일 편집</a:t>
            </a:r>
            <a:endParaRPr lang="en-US" dirty="0"/>
          </a:p>
        </p:txBody>
      </p:sp>
      <p:sp>
        <p:nvSpPr>
          <p:cNvPr id="4" name="Date Placeholder 3"/>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1300588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1159606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ko-KR" altLang="en-US" smtClean="0"/>
              <a:t>마스터 제목 스타일 편집</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smtClean="0"/>
              <a:t>마스터 텍스트 스타일을 편집합니다</a:t>
            </a:r>
          </a:p>
        </p:txBody>
      </p:sp>
      <p:sp>
        <p:nvSpPr>
          <p:cNvPr id="4" name="Date Placeholder 3"/>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16419654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Date Placeholder 4"/>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ko-KR"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932306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Content Placeholder 3"/>
          <p:cNvSpPr>
            <a:spLocks noGrp="1"/>
          </p:cNvSpPr>
          <p:nvPr>
            <p:ph sz="half" idx="2"/>
          </p:nvPr>
        </p:nvSpPr>
        <p:spPr>
          <a:xfrm>
            <a:off x="629842" y="2505075"/>
            <a:ext cx="3868340"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Content Placeholder 5"/>
          <p:cNvSpPr>
            <a:spLocks noGrp="1"/>
          </p:cNvSpPr>
          <p:nvPr>
            <p:ph sz="quarter" idx="4"/>
          </p:nvPr>
        </p:nvSpPr>
        <p:spPr>
          <a:xfrm>
            <a:off x="4629150" y="2505075"/>
            <a:ext cx="3887391" cy="3684588"/>
          </a:xfrm>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7" name="Date Placeholder 6"/>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ko-KR" alt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8993095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Date Placeholder 2"/>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ko-KR" alt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42780587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ko-KR" alt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12116636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ko-KR"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3242008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ko-KR" altLang="en-US" smtClean="0"/>
              <a:t>마스터 제목 스타일 편집</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ltLang="en-US" smtClean="0"/>
              <a:t>그림을 추가하려면 아이콘을 클릭하십시오</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smtClean="0"/>
              <a:t>마스터 텍스트 스타일을 편집합니다</a:t>
            </a:r>
          </a:p>
        </p:txBody>
      </p:sp>
      <p:sp>
        <p:nvSpPr>
          <p:cNvPr id="5" name="Date Placeholder 4"/>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ko-KR" alt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81216533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03043923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ko-KR" altLang="en-US" smtClean="0"/>
              <a:t>마스터 제목 스타일 편집</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10"/>
          </p:nvPr>
        </p:nvSpPr>
        <p:spPr/>
        <p:txBody>
          <a:body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ko-KR" alt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2733730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FFFD3D-257F-43F5-9D12-7CD1CA5A67FB}" type="datetimeFigureOut">
              <a:rPr lang="ko-KR" altLang="en-US" smtClean="0"/>
              <a:t>2015-09-22</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DB3AFE-20B6-455A-9CEC-90A917535748}" type="slidenum">
              <a:rPr lang="ko-KR" altLang="en-US" smtClean="0"/>
              <a:t>‹#›</a:t>
            </a:fld>
            <a:endParaRPr lang="ko-KR" altLang="en-US"/>
          </a:p>
        </p:txBody>
      </p:sp>
    </p:spTree>
    <p:extLst>
      <p:ext uri="{BB962C8B-B14F-4D97-AF65-F5344CB8AC3E}">
        <p14:creationId xmlns:p14="http://schemas.microsoft.com/office/powerpoint/2010/main" val="3951564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3" r:id="rId13"/>
    <p:sldLayoutId id="2147483674" r:id="rId14"/>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10AE7B-B938-4356-8C11-BC5EB9BB7E7A}"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2FE37C-8E6B-4284-BFD2-51970FA991C9}"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93969252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ko-KR" altLang="en-US" smtClean="0"/>
              <a:t>마스터 제목 스타일 편집</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BBE103-5AC5-4B51-A9E6-A04CA4FDD319}" type="datetimeFigureOut">
              <a:rPr lang="ko-KR" altLang="en-US" smtClean="0">
                <a:solidFill>
                  <a:prstClr val="black">
                    <a:tint val="75000"/>
                  </a:prstClr>
                </a:solidFill>
              </a:rPr>
              <a:pPr/>
              <a:t>2015-09-22</a:t>
            </a:fld>
            <a:endParaRPr lang="ko-KR" alt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45B01E-5C31-42D3-8776-72C4E91CA468}" type="slidenum">
              <a:rPr lang="ko-KR" altLang="en-US" smtClean="0">
                <a:solidFill>
                  <a:prstClr val="black">
                    <a:tint val="75000"/>
                  </a:prstClr>
                </a:solidFill>
              </a:rPr>
              <a:pPr/>
              <a:t>‹#›</a:t>
            </a:fld>
            <a:endParaRPr lang="ko-KR" altLang="en-US">
              <a:solidFill>
                <a:prstClr val="black">
                  <a:tint val="75000"/>
                </a:prstClr>
              </a:solidFill>
            </a:endParaRPr>
          </a:p>
        </p:txBody>
      </p:sp>
    </p:spTree>
    <p:extLst>
      <p:ext uri="{BB962C8B-B14F-4D97-AF65-F5344CB8AC3E}">
        <p14:creationId xmlns:p14="http://schemas.microsoft.com/office/powerpoint/2010/main" val="383298224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rstb.royalsocietypublishing.org/content/366/1565/680#ref-38" TargetMode="External"/><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rotWithShape="1">
          <a:blip r:embed="rId2"/>
          <a:srcRect l="1223" t="31599" r="1086"/>
          <a:stretch/>
        </p:blipFill>
        <p:spPr>
          <a:xfrm>
            <a:off x="323528" y="260648"/>
            <a:ext cx="8640960" cy="5991422"/>
          </a:xfrm>
          <a:prstGeom prst="rect">
            <a:avLst/>
          </a:prstGeom>
        </p:spPr>
      </p:pic>
    </p:spTree>
    <p:extLst>
      <p:ext uri="{BB962C8B-B14F-4D97-AF65-F5344CB8AC3E}">
        <p14:creationId xmlns:p14="http://schemas.microsoft.com/office/powerpoint/2010/main" val="1423470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rotWithShape="1">
          <a:blip r:embed="rId2"/>
          <a:srcRect r="54283" b="21366"/>
          <a:stretch/>
        </p:blipFill>
        <p:spPr>
          <a:xfrm>
            <a:off x="827585" y="317886"/>
            <a:ext cx="6912768" cy="6333437"/>
          </a:xfrm>
          <a:prstGeom prst="rect">
            <a:avLst/>
          </a:prstGeom>
        </p:spPr>
      </p:pic>
    </p:spTree>
    <p:extLst>
      <p:ext uri="{BB962C8B-B14F-4D97-AF65-F5344CB8AC3E}">
        <p14:creationId xmlns:p14="http://schemas.microsoft.com/office/powerpoint/2010/main" val="35469336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1558" y="220718"/>
            <a:ext cx="6053132" cy="3812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직사각형 1"/>
          <p:cNvSpPr/>
          <p:nvPr/>
        </p:nvSpPr>
        <p:spPr>
          <a:xfrm>
            <a:off x="399393" y="4144798"/>
            <a:ext cx="8330981" cy="2631490"/>
          </a:xfrm>
          <a:prstGeom prst="rect">
            <a:avLst/>
          </a:prstGeom>
        </p:spPr>
        <p:txBody>
          <a:bodyPr wrap="square">
            <a:spAutoFit/>
          </a:bodyPr>
          <a:lstStyle/>
          <a:p>
            <a:pPr fontAlgn="base"/>
            <a:r>
              <a:rPr lang="en-US" altLang="ko-KR" sz="1100" b="1" dirty="0">
                <a:solidFill>
                  <a:srgbClr val="000000"/>
                </a:solidFill>
              </a:rPr>
              <a:t>Figure 21.Schematic of the proposed convergence </a:t>
            </a:r>
            <a:r>
              <a:rPr lang="en-US" altLang="ko-KR" sz="1100" b="1" dirty="0" err="1">
                <a:solidFill>
                  <a:srgbClr val="000000"/>
                </a:solidFill>
              </a:rPr>
              <a:t>zone.MB</a:t>
            </a:r>
            <a:r>
              <a:rPr lang="en-US" altLang="ko-KR" sz="1100" b="1" dirty="0">
                <a:solidFill>
                  <a:srgbClr val="000000"/>
                </a:solidFill>
              </a:rPr>
              <a:t> lobes consist of three groups of compartments based on the putative transmitter of MBONs (glutamate, GABA, and acetylcholine, shown color-coded). </a:t>
            </a:r>
            <a:endParaRPr lang="en-US" altLang="ko-KR" sz="1100" b="1" dirty="0">
              <a:solidFill>
                <a:srgbClr val="000000"/>
              </a:solidFill>
            </a:endParaRPr>
          </a:p>
          <a:p>
            <a:pPr fontAlgn="base"/>
            <a:endParaRPr lang="en-US" altLang="ko-KR" sz="1100" b="1" dirty="0">
              <a:solidFill>
                <a:srgbClr val="000000"/>
              </a:solidFill>
            </a:endParaRPr>
          </a:p>
          <a:p>
            <a:pPr fontAlgn="base"/>
            <a:r>
              <a:rPr lang="en-US" altLang="ko-KR" sz="1100" b="1" dirty="0">
                <a:solidFill>
                  <a:srgbClr val="000000"/>
                </a:solidFill>
              </a:rPr>
              <a:t>These </a:t>
            </a:r>
            <a:r>
              <a:rPr lang="en-US" altLang="ko-KR" sz="1100" b="1" dirty="0">
                <a:solidFill>
                  <a:srgbClr val="000000"/>
                </a:solidFill>
              </a:rPr>
              <a:t>compartments are interconnected inside the lobes and the MBONs send converging outputs (color-coded arrows) to small </a:t>
            </a:r>
            <a:r>
              <a:rPr lang="en-US" altLang="ko-KR" sz="1100" b="1" dirty="0" err="1">
                <a:solidFill>
                  <a:srgbClr val="000000"/>
                </a:solidFill>
              </a:rPr>
              <a:t>subregions</a:t>
            </a:r>
            <a:r>
              <a:rPr lang="en-US" altLang="ko-KR" sz="1100" b="1" dirty="0">
                <a:solidFill>
                  <a:srgbClr val="000000"/>
                </a:solidFill>
              </a:rPr>
              <a:t> within five neuropils: the lateral horn (LH), CRE, SMP, SIP, and SLP. The dendrites of DANs are also confined mostly in the convergence zones within the CRE, SMP, SIP, and SLP. These neuropils, therefore, must receive information encoding the unconditioned stimuli (US), such as sugar and shock, which recruit DANs for memory formation. </a:t>
            </a:r>
            <a:endParaRPr lang="en-US" altLang="ko-KR" sz="1100" b="1" dirty="0">
              <a:solidFill>
                <a:srgbClr val="000000"/>
              </a:solidFill>
            </a:endParaRPr>
          </a:p>
          <a:p>
            <a:pPr fontAlgn="base"/>
            <a:endParaRPr lang="en-US" altLang="ko-KR" sz="1100" b="1" dirty="0">
              <a:solidFill>
                <a:srgbClr val="000000"/>
              </a:solidFill>
            </a:endParaRPr>
          </a:p>
          <a:p>
            <a:pPr fontAlgn="base"/>
            <a:r>
              <a:rPr lang="en-US" altLang="ko-KR" sz="1100" b="1" dirty="0">
                <a:solidFill>
                  <a:srgbClr val="000000"/>
                </a:solidFill>
              </a:rPr>
              <a:t>In </a:t>
            </a:r>
            <a:r>
              <a:rPr lang="en-US" altLang="ko-KR" sz="1100" b="1" dirty="0">
                <a:solidFill>
                  <a:srgbClr val="000000"/>
                </a:solidFill>
              </a:rPr>
              <a:t>the simplest model, these same sensory inputs would activate not just the DANs but also other output neurons of these neuropils that elicit appropriate unconditioned behaviors. MBON, conveying the learned valence of stimuli, might then terminate onto these same output neurons. A subset of projection neurons from the antennal lobe and LH output neurons (LHONs) also converge with MBONs in these zones (see accompanying paper </a:t>
            </a:r>
            <a:r>
              <a:rPr lang="en-US" altLang="ko-KR" sz="1100" b="1" dirty="0" err="1">
                <a:solidFill>
                  <a:srgbClr val="000000"/>
                </a:solidFill>
              </a:rPr>
              <a:t>Aso</a:t>
            </a:r>
            <a:r>
              <a:rPr lang="en-US" altLang="ko-KR" sz="1100" b="1" dirty="0">
                <a:solidFill>
                  <a:srgbClr val="000000"/>
                </a:solidFill>
              </a:rPr>
              <a:t> et al., 2014). In this way, learned and innate responses could use a common set of downstream circuits, originating in the LH, CRE, SMP, SIP, and SLP, to drive behavior.</a:t>
            </a:r>
          </a:p>
        </p:txBody>
      </p:sp>
    </p:spTree>
    <p:extLst>
      <p:ext uri="{BB962C8B-B14F-4D97-AF65-F5344CB8AC3E}">
        <p14:creationId xmlns:p14="http://schemas.microsoft.com/office/powerpoint/2010/main" val="25789834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내용 개체 틀 2"/>
          <p:cNvPicPr>
            <a:picLocks noGrp="1" noChangeAspect="1"/>
          </p:cNvPicPr>
          <p:nvPr>
            <p:ph idx="1"/>
          </p:nvPr>
        </p:nvPicPr>
        <p:blipFill>
          <a:blip r:embed="rId2"/>
          <a:stretch>
            <a:fillRect/>
          </a:stretch>
        </p:blipFill>
        <p:spPr>
          <a:xfrm>
            <a:off x="1567298" y="36654"/>
            <a:ext cx="6009403" cy="6775166"/>
          </a:xfrm>
          <a:prstGeom prst="rect">
            <a:avLst/>
          </a:prstGeom>
        </p:spPr>
      </p:pic>
    </p:spTree>
    <p:extLst>
      <p:ext uri="{BB962C8B-B14F-4D97-AF65-F5344CB8AC3E}">
        <p14:creationId xmlns:p14="http://schemas.microsoft.com/office/powerpoint/2010/main" val="24187491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258912"/>
            <a:ext cx="8064500" cy="3868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직사각형 1"/>
          <p:cNvSpPr/>
          <p:nvPr/>
        </p:nvSpPr>
        <p:spPr>
          <a:xfrm>
            <a:off x="539750" y="4485584"/>
            <a:ext cx="8064500" cy="1754326"/>
          </a:xfrm>
          <a:prstGeom prst="rect">
            <a:avLst/>
          </a:prstGeom>
        </p:spPr>
        <p:txBody>
          <a:bodyPr>
            <a:spAutoFit/>
          </a:bodyPr>
          <a:lstStyle/>
          <a:p>
            <a:pPr fontAlgn="base"/>
            <a:r>
              <a:rPr lang="en-US" altLang="ko-KR" sz="1200" b="1" dirty="0">
                <a:solidFill>
                  <a:srgbClr val="000000"/>
                </a:solidFill>
              </a:rPr>
              <a:t>Figure 3.Polarization–vision pathway to the central complex in the brain of the locust, as revealed through tracer injections into the dorsal rim area of the eye, into the dorsal rim of the medulla (</a:t>
            </a:r>
            <a:r>
              <a:rPr lang="en-US" altLang="ko-KR" sz="1200" b="1" dirty="0" err="1">
                <a:solidFill>
                  <a:srgbClr val="000000"/>
                </a:solidFill>
              </a:rPr>
              <a:t>DMe</a:t>
            </a:r>
            <a:r>
              <a:rPr lang="en-US" altLang="ko-KR" sz="1200" b="1" dirty="0">
                <a:solidFill>
                  <a:srgbClr val="000000"/>
                </a:solidFill>
              </a:rPr>
              <a:t>), into the anterior optic tubercle (</a:t>
            </a:r>
            <a:r>
              <a:rPr lang="en-US" altLang="ko-KR" sz="1200" b="1" dirty="0" err="1">
                <a:solidFill>
                  <a:srgbClr val="000000"/>
                </a:solidFill>
              </a:rPr>
              <a:t>AOTu</a:t>
            </a:r>
            <a:r>
              <a:rPr lang="en-US" altLang="ko-KR" sz="1200" b="1" dirty="0">
                <a:solidFill>
                  <a:srgbClr val="000000"/>
                </a:solidFill>
              </a:rPr>
              <a:t>) and through dye injection into single neurons of the central body. </a:t>
            </a:r>
            <a:endParaRPr lang="en-US" altLang="ko-KR" sz="1200" b="1" dirty="0">
              <a:solidFill>
                <a:srgbClr val="000000"/>
              </a:solidFill>
            </a:endParaRPr>
          </a:p>
          <a:p>
            <a:pPr fontAlgn="base"/>
            <a:endParaRPr lang="en-US" altLang="ko-KR" sz="1200" b="1" dirty="0">
              <a:solidFill>
                <a:srgbClr val="000000"/>
              </a:solidFill>
            </a:endParaRPr>
          </a:p>
          <a:p>
            <a:pPr fontAlgn="base"/>
            <a:r>
              <a:rPr lang="en-US" altLang="ko-KR" sz="1200" b="1" dirty="0">
                <a:solidFill>
                  <a:srgbClr val="000000"/>
                </a:solidFill>
              </a:rPr>
              <a:t>Central </a:t>
            </a:r>
            <a:r>
              <a:rPr lang="en-US" altLang="ko-KR" sz="1200" b="1" dirty="0">
                <a:solidFill>
                  <a:srgbClr val="000000"/>
                </a:solidFill>
              </a:rPr>
              <a:t>processing stages for polarized light include the dorsal rim of the lamina and medulla (</a:t>
            </a:r>
            <a:r>
              <a:rPr lang="en-US" altLang="ko-KR" sz="1200" b="1" dirty="0" err="1">
                <a:solidFill>
                  <a:srgbClr val="000000"/>
                </a:solidFill>
              </a:rPr>
              <a:t>DLa</a:t>
            </a:r>
            <a:r>
              <a:rPr lang="en-US" altLang="ko-KR" sz="1200" b="1" dirty="0">
                <a:solidFill>
                  <a:srgbClr val="000000"/>
                </a:solidFill>
              </a:rPr>
              <a:t> and </a:t>
            </a:r>
            <a:r>
              <a:rPr lang="en-US" altLang="ko-KR" sz="1200" b="1" dirty="0" err="1">
                <a:solidFill>
                  <a:srgbClr val="000000"/>
                </a:solidFill>
              </a:rPr>
              <a:t>DMe</a:t>
            </a:r>
            <a:r>
              <a:rPr lang="en-US" altLang="ko-KR" sz="1200" b="1" dirty="0">
                <a:solidFill>
                  <a:srgbClr val="000000"/>
                </a:solidFill>
              </a:rPr>
              <a:t>), layer 1 of the anterior lobe of the </a:t>
            </a:r>
            <a:r>
              <a:rPr lang="en-US" altLang="ko-KR" sz="1200" b="1" dirty="0" err="1">
                <a:solidFill>
                  <a:srgbClr val="000000"/>
                </a:solidFill>
              </a:rPr>
              <a:t>lobula</a:t>
            </a:r>
            <a:r>
              <a:rPr lang="en-US" altLang="ko-KR" sz="1200" b="1" dirty="0">
                <a:solidFill>
                  <a:srgbClr val="000000"/>
                </a:solidFill>
              </a:rPr>
              <a:t> (ALo1), the lower unit of the </a:t>
            </a:r>
            <a:r>
              <a:rPr lang="en-US" altLang="ko-KR" sz="1200" b="1" dirty="0" err="1">
                <a:solidFill>
                  <a:srgbClr val="000000"/>
                </a:solidFill>
              </a:rPr>
              <a:t>AOTu</a:t>
            </a:r>
            <a:r>
              <a:rPr lang="en-US" altLang="ko-KR" sz="1200" b="1" dirty="0">
                <a:solidFill>
                  <a:srgbClr val="000000"/>
                </a:solidFill>
              </a:rPr>
              <a:t> (</a:t>
            </a:r>
            <a:r>
              <a:rPr lang="en-US" altLang="ko-KR" sz="1200" b="1" dirty="0" err="1">
                <a:solidFill>
                  <a:srgbClr val="000000"/>
                </a:solidFill>
              </a:rPr>
              <a:t>AOTu</a:t>
            </a:r>
            <a:r>
              <a:rPr lang="en-US" altLang="ko-KR" sz="1200" b="1" dirty="0">
                <a:solidFill>
                  <a:srgbClr val="000000"/>
                </a:solidFill>
              </a:rPr>
              <a:t>-LU), the median olive (MO) and lateral triangle (LT) of the lateral accessory lobe (LAL), and the lower division of the central body (CBL). Ca and P, calyx and </a:t>
            </a:r>
            <a:r>
              <a:rPr lang="en-US" altLang="ko-KR" sz="1200" b="1" dirty="0" err="1">
                <a:solidFill>
                  <a:srgbClr val="000000"/>
                </a:solidFill>
              </a:rPr>
              <a:t>pedunculus</a:t>
            </a:r>
            <a:r>
              <a:rPr lang="en-US" altLang="ko-KR" sz="1200" b="1" dirty="0">
                <a:solidFill>
                  <a:srgbClr val="000000"/>
                </a:solidFill>
              </a:rPr>
              <a:t> of the mushroom body; La, lamina; Me, medulla; PB, </a:t>
            </a:r>
            <a:r>
              <a:rPr lang="en-US" altLang="ko-KR" sz="1200" b="1" dirty="0" err="1">
                <a:solidFill>
                  <a:srgbClr val="000000"/>
                </a:solidFill>
              </a:rPr>
              <a:t>protocerebral</a:t>
            </a:r>
            <a:r>
              <a:rPr lang="en-US" altLang="ko-KR" sz="1200" b="1" dirty="0">
                <a:solidFill>
                  <a:srgbClr val="000000"/>
                </a:solidFill>
              </a:rPr>
              <a:t> bridge. Scale bar, 200 µm. Adapted from </a:t>
            </a:r>
            <a:r>
              <a:rPr lang="en-US" altLang="ko-KR" sz="1200" b="1" dirty="0" err="1">
                <a:solidFill>
                  <a:srgbClr val="000000"/>
                </a:solidFill>
              </a:rPr>
              <a:t>Träger</a:t>
            </a:r>
            <a:r>
              <a:rPr lang="en-US" altLang="ko-KR" sz="1200" b="1" dirty="0">
                <a:solidFill>
                  <a:srgbClr val="000000"/>
                </a:solidFill>
              </a:rPr>
              <a:t> </a:t>
            </a:r>
            <a:r>
              <a:rPr lang="en-US" altLang="ko-KR" sz="1200" b="1" i="1" dirty="0">
                <a:solidFill>
                  <a:srgbClr val="000000"/>
                </a:solidFill>
              </a:rPr>
              <a:t>et al</a:t>
            </a:r>
            <a:r>
              <a:rPr lang="en-US" altLang="ko-KR" sz="1200" b="1" dirty="0">
                <a:solidFill>
                  <a:srgbClr val="000000"/>
                </a:solidFill>
              </a:rPr>
              <a:t>. [</a:t>
            </a:r>
            <a:r>
              <a:rPr lang="en-US" altLang="ko-KR" sz="1200" b="1" dirty="0">
                <a:solidFill>
                  <a:srgbClr val="000000"/>
                </a:solidFill>
                <a:hlinkClick r:id="rId3"/>
              </a:rPr>
              <a:t>38</a:t>
            </a:r>
            <a:r>
              <a:rPr lang="en-US" altLang="ko-KR" sz="1200" b="1" dirty="0">
                <a:solidFill>
                  <a:srgbClr val="000000"/>
                </a:solidFill>
              </a:rPr>
              <a:t>].</a:t>
            </a:r>
          </a:p>
        </p:txBody>
      </p:sp>
    </p:spTree>
    <p:extLst>
      <p:ext uri="{BB962C8B-B14F-4D97-AF65-F5344CB8AC3E}">
        <p14:creationId xmlns:p14="http://schemas.microsoft.com/office/powerpoint/2010/main" val="990176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47403" r="1156"/>
          <a:stretch/>
        </p:blipFill>
        <p:spPr bwMode="auto">
          <a:xfrm>
            <a:off x="0" y="260648"/>
            <a:ext cx="9060150"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723746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898" r="7934"/>
          <a:stretch/>
        </p:blipFill>
        <p:spPr bwMode="auto">
          <a:xfrm>
            <a:off x="143933" y="891766"/>
            <a:ext cx="5767321" cy="46274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직사각형 1"/>
          <p:cNvSpPr/>
          <p:nvPr/>
        </p:nvSpPr>
        <p:spPr>
          <a:xfrm>
            <a:off x="6418053" y="77818"/>
            <a:ext cx="2557612" cy="5678478"/>
          </a:xfrm>
          <a:prstGeom prst="rect">
            <a:avLst/>
          </a:prstGeom>
        </p:spPr>
        <p:txBody>
          <a:bodyPr wrap="square">
            <a:spAutoFit/>
          </a:bodyPr>
          <a:lstStyle/>
          <a:p>
            <a:r>
              <a:rPr lang="en-US" altLang="ko-KR" sz="1100" b="1" dirty="0">
                <a:solidFill>
                  <a:srgbClr val="000000"/>
                </a:solidFill>
                <a:latin typeface="맑은 고딕" panose="020B0503020000020004" pitchFamily="50" charset="-127"/>
              </a:rPr>
              <a:t>Figure 4. </a:t>
            </a:r>
          </a:p>
          <a:p>
            <a:r>
              <a:rPr lang="en-US" altLang="ko-KR" sz="1100" b="1" dirty="0">
                <a:solidFill>
                  <a:srgbClr val="000000"/>
                </a:solidFill>
                <a:latin typeface="맑은 고딕" panose="020B0503020000020004" pitchFamily="50" charset="-127"/>
              </a:rPr>
              <a:t>Scheme of a mushroom body (delineated by dashed straight lines) showing segregated multisensory input at the level of the calyx and integrated multimodal output at the level of the vertical (α) lobe. The </a:t>
            </a:r>
            <a:r>
              <a:rPr lang="en-US" altLang="ko-KR" sz="1100" b="1" dirty="0" err="1">
                <a:solidFill>
                  <a:srgbClr val="000000"/>
                </a:solidFill>
                <a:latin typeface="맑은 고딕" panose="020B0503020000020004" pitchFamily="50" charset="-127"/>
              </a:rPr>
              <a:t>somata</a:t>
            </a:r>
            <a:r>
              <a:rPr lang="en-US" altLang="ko-KR" sz="1100" b="1" dirty="0">
                <a:solidFill>
                  <a:srgbClr val="000000"/>
                </a:solidFill>
                <a:latin typeface="맑은 고딕" panose="020B0503020000020004" pitchFamily="50" charset="-127"/>
              </a:rPr>
              <a:t> of the Kenyon cells (KCs), which integrate the mushroom body, are located in the calyx bowl. </a:t>
            </a:r>
            <a:endParaRPr lang="en-US" altLang="ko-KR" sz="1100" b="1" dirty="0">
              <a:solidFill>
                <a:srgbClr val="000000"/>
              </a:solidFill>
              <a:latin typeface="맑은 고딕" panose="020B0503020000020004" pitchFamily="50" charset="-127"/>
            </a:endParaRPr>
          </a:p>
          <a:p>
            <a:endParaRPr lang="en-US" altLang="ko-KR" sz="1100" b="1" dirty="0">
              <a:solidFill>
                <a:srgbClr val="000000"/>
              </a:solidFill>
              <a:latin typeface="맑은 고딕" panose="020B0503020000020004" pitchFamily="50" charset="-127"/>
            </a:endParaRPr>
          </a:p>
          <a:p>
            <a:r>
              <a:rPr lang="en-US" altLang="ko-KR" sz="1100" b="1" dirty="0">
                <a:solidFill>
                  <a:srgbClr val="000000"/>
                </a:solidFill>
                <a:latin typeface="맑은 고딕" panose="020B0503020000020004" pitchFamily="50" charset="-127"/>
              </a:rPr>
              <a:t>The </a:t>
            </a:r>
            <a:r>
              <a:rPr lang="en-US" altLang="ko-KR" sz="1100" b="1" dirty="0">
                <a:solidFill>
                  <a:srgbClr val="000000"/>
                </a:solidFill>
                <a:latin typeface="맑은 고딕" panose="020B0503020000020004" pitchFamily="50" charset="-127"/>
              </a:rPr>
              <a:t>dendrites of the KCs form the calyx, which is subdivided into three main regions: the lip, receiving olfactory </a:t>
            </a:r>
            <a:r>
              <a:rPr lang="en-US" altLang="ko-KR" sz="1100" b="1" dirty="0" err="1">
                <a:solidFill>
                  <a:srgbClr val="000000"/>
                </a:solidFill>
                <a:latin typeface="맑은 고딕" panose="020B0503020000020004" pitchFamily="50" charset="-127"/>
              </a:rPr>
              <a:t>afferences</a:t>
            </a:r>
            <a:r>
              <a:rPr lang="en-US" altLang="ko-KR" sz="1100" b="1" dirty="0">
                <a:solidFill>
                  <a:srgbClr val="000000"/>
                </a:solidFill>
                <a:latin typeface="맑은 고딕" panose="020B0503020000020004" pitchFamily="50" charset="-127"/>
              </a:rPr>
              <a:t>; the collar, receiving mainly visual but also </a:t>
            </a:r>
            <a:r>
              <a:rPr lang="en-US" altLang="ko-KR" sz="1100" b="1" dirty="0" err="1">
                <a:solidFill>
                  <a:srgbClr val="000000"/>
                </a:solidFill>
                <a:latin typeface="맑은 고딕" panose="020B0503020000020004" pitchFamily="50" charset="-127"/>
              </a:rPr>
              <a:t>mechanosensory</a:t>
            </a:r>
            <a:r>
              <a:rPr lang="en-US" altLang="ko-KR" sz="1100" b="1" dirty="0">
                <a:solidFill>
                  <a:srgbClr val="000000"/>
                </a:solidFill>
                <a:latin typeface="맑은 고딕" panose="020B0503020000020004" pitchFamily="50" charset="-127"/>
              </a:rPr>
              <a:t> and gustatory </a:t>
            </a:r>
            <a:r>
              <a:rPr lang="en-US" altLang="ko-KR" sz="1100" b="1" dirty="0" err="1">
                <a:solidFill>
                  <a:srgbClr val="000000"/>
                </a:solidFill>
                <a:latin typeface="맑은 고딕" panose="020B0503020000020004" pitchFamily="50" charset="-127"/>
              </a:rPr>
              <a:t>afferences</a:t>
            </a:r>
            <a:r>
              <a:rPr lang="en-US" altLang="ko-KR" sz="1100" b="1" dirty="0">
                <a:solidFill>
                  <a:srgbClr val="000000"/>
                </a:solidFill>
                <a:latin typeface="맑은 고딕" panose="020B0503020000020004" pitchFamily="50" charset="-127"/>
              </a:rPr>
              <a:t>; and the basal ring, receiving olfactory, </a:t>
            </a:r>
            <a:r>
              <a:rPr lang="en-US" altLang="ko-KR" sz="1100" b="1" dirty="0" err="1">
                <a:solidFill>
                  <a:srgbClr val="000000"/>
                </a:solidFill>
                <a:latin typeface="맑은 고딕" panose="020B0503020000020004" pitchFamily="50" charset="-127"/>
              </a:rPr>
              <a:t>mechanosensory</a:t>
            </a:r>
            <a:r>
              <a:rPr lang="en-US" altLang="ko-KR" sz="1100" b="1" dirty="0">
                <a:solidFill>
                  <a:srgbClr val="000000"/>
                </a:solidFill>
                <a:latin typeface="맑은 고딕" panose="020B0503020000020004" pitchFamily="50" charset="-127"/>
              </a:rPr>
              <a:t>, and gustatory </a:t>
            </a:r>
            <a:r>
              <a:rPr lang="en-US" altLang="ko-KR" sz="1100" b="1" dirty="0" err="1">
                <a:solidFill>
                  <a:srgbClr val="000000"/>
                </a:solidFill>
                <a:latin typeface="맑은 고딕" panose="020B0503020000020004" pitchFamily="50" charset="-127"/>
              </a:rPr>
              <a:t>afferences</a:t>
            </a:r>
            <a:r>
              <a:rPr lang="en-US" altLang="ko-KR" sz="1100" b="1" dirty="0">
                <a:solidFill>
                  <a:srgbClr val="000000"/>
                </a:solidFill>
                <a:latin typeface="맑은 고딕" panose="020B0503020000020004" pitchFamily="50" charset="-127"/>
              </a:rPr>
              <a:t> 77, 79 and 80. The axons of the KCs subdivide and form the vertical (α) and medial (β) lobes. </a:t>
            </a:r>
            <a:endParaRPr lang="en-US" altLang="ko-KR" sz="1100" b="1" dirty="0">
              <a:solidFill>
                <a:srgbClr val="000000"/>
              </a:solidFill>
              <a:latin typeface="맑은 고딕" panose="020B0503020000020004" pitchFamily="50" charset="-127"/>
            </a:endParaRPr>
          </a:p>
          <a:p>
            <a:endParaRPr lang="en-US" altLang="ko-KR" sz="1100" b="1" dirty="0">
              <a:solidFill>
                <a:srgbClr val="000000"/>
              </a:solidFill>
              <a:latin typeface="맑은 고딕" panose="020B0503020000020004" pitchFamily="50" charset="-127"/>
            </a:endParaRPr>
          </a:p>
          <a:p>
            <a:r>
              <a:rPr lang="en-US" altLang="ko-KR" sz="1100" b="1" dirty="0">
                <a:solidFill>
                  <a:srgbClr val="000000"/>
                </a:solidFill>
                <a:latin typeface="맑은 고딕" panose="020B0503020000020004" pitchFamily="50" charset="-127"/>
              </a:rPr>
              <a:t>An </a:t>
            </a:r>
            <a:r>
              <a:rPr lang="en-US" altLang="ko-KR" sz="1100" b="1" dirty="0">
                <a:solidFill>
                  <a:srgbClr val="000000"/>
                </a:solidFill>
                <a:latin typeface="맑은 고딕" panose="020B0503020000020004" pitchFamily="50" charset="-127"/>
              </a:rPr>
              <a:t>extrinsic, multimodal </a:t>
            </a:r>
            <a:r>
              <a:rPr lang="en-US" altLang="ko-KR" sz="1100" b="1" dirty="0" err="1">
                <a:solidFill>
                  <a:srgbClr val="000000"/>
                </a:solidFill>
                <a:latin typeface="맑은 고딕" panose="020B0503020000020004" pitchFamily="50" charset="-127"/>
              </a:rPr>
              <a:t>pedunculus</a:t>
            </a:r>
            <a:r>
              <a:rPr lang="en-US" altLang="ko-KR" sz="1100" b="1" dirty="0">
                <a:solidFill>
                  <a:srgbClr val="000000"/>
                </a:solidFill>
                <a:latin typeface="맑은 고딕" panose="020B0503020000020004" pitchFamily="50" charset="-127"/>
              </a:rPr>
              <a:t> neuron, the Pe1 neuron 81, 97 and 98, is shown, whose dendrites arborize across the vertical lobe; its axon projects to the lateral horn (delineated by a dashed circle).</a:t>
            </a:r>
            <a:endParaRPr lang="ko-KR" altLang="en-US" sz="1100" b="1" dirty="0">
              <a:solidFill>
                <a:srgbClr val="000000"/>
              </a:solidFill>
              <a:latin typeface="맑은 고딕" panose="020B0503020000020004" pitchFamily="50" charset="-127"/>
            </a:endParaRPr>
          </a:p>
        </p:txBody>
      </p:sp>
    </p:spTree>
    <p:extLst>
      <p:ext uri="{BB962C8B-B14F-4D97-AF65-F5344CB8AC3E}">
        <p14:creationId xmlns:p14="http://schemas.microsoft.com/office/powerpoint/2010/main" val="18006021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내용 개체 틀 2"/>
          <p:cNvPicPr>
            <a:picLocks noGrp="1" noChangeAspect="1"/>
          </p:cNvPicPr>
          <p:nvPr>
            <p:ph idx="1"/>
          </p:nvPr>
        </p:nvPicPr>
        <p:blipFill rotWithShape="1">
          <a:blip r:embed="rId2"/>
          <a:srcRect l="3595" t="1691" r="4139"/>
          <a:stretch/>
        </p:blipFill>
        <p:spPr>
          <a:xfrm>
            <a:off x="0" y="-1"/>
            <a:ext cx="4716016" cy="5665221"/>
          </a:xfrm>
          <a:prstGeom prst="rect">
            <a:avLst/>
          </a:prstGeom>
        </p:spPr>
      </p:pic>
      <p:sp>
        <p:nvSpPr>
          <p:cNvPr id="2" name="직사각형 1"/>
          <p:cNvSpPr/>
          <p:nvPr/>
        </p:nvSpPr>
        <p:spPr>
          <a:xfrm>
            <a:off x="4788024" y="0"/>
            <a:ext cx="4355976" cy="6709529"/>
          </a:xfrm>
          <a:prstGeom prst="rect">
            <a:avLst/>
          </a:prstGeom>
        </p:spPr>
        <p:txBody>
          <a:bodyPr wrap="square">
            <a:spAutoFit/>
          </a:bodyPr>
          <a:lstStyle/>
          <a:p>
            <a:r>
              <a:rPr lang="en-US" altLang="ko-KR" sz="1000" b="1">
                <a:solidFill>
                  <a:prstClr val="black"/>
                </a:solidFill>
              </a:rPr>
              <a:t>Fig. 2 Proposed correspondences of neural organization of the mammalian basal ganglia and insect central complex.</a:t>
            </a:r>
          </a:p>
          <a:p>
            <a:endParaRPr lang="en-US" altLang="ko-KR" sz="1000" b="1">
              <a:solidFill>
                <a:prstClr val="black"/>
              </a:solidFill>
            </a:endParaRPr>
          </a:p>
          <a:p>
            <a:r>
              <a:rPr lang="en-US" altLang="ko-KR" sz="1000" b="1">
                <a:solidFill>
                  <a:prstClr val="black"/>
                </a:solidFill>
              </a:rPr>
              <a:t>Corresponding regions of the basal ganglia (left) and insect central complex (right) and their associated regions are aligned, as are their relevant connections. Inhibitory pathways are shown in red, dopaminergic pathways in black, and other pathways (excitatory or modulatory) in blue. </a:t>
            </a:r>
          </a:p>
          <a:p>
            <a:endParaRPr lang="en-US" altLang="ko-KR" sz="1000" b="1">
              <a:solidFill>
                <a:prstClr val="black"/>
              </a:solidFill>
            </a:endParaRPr>
          </a:p>
          <a:p>
            <a:r>
              <a:rPr lang="en-US" altLang="ko-KR" sz="1000" b="1">
                <a:solidFill>
                  <a:prstClr val="black"/>
                </a:solidFill>
              </a:rPr>
              <a:t>The striatum (ST = caudate nucleus + putamen) corresponds to the fan-shaped body and protocerebral bridge (FB+PB); the external and internal globus pallidus (GPe, GPi) correspond to the ellipsoid body (EB).</a:t>
            </a:r>
          </a:p>
          <a:p>
            <a:endParaRPr lang="en-US" altLang="ko-KR" sz="1000" b="1">
              <a:solidFill>
                <a:prstClr val="black"/>
              </a:solidFill>
            </a:endParaRPr>
          </a:p>
          <a:p>
            <a:r>
              <a:rPr lang="en-US" altLang="ko-KR" sz="1000" b="1">
                <a:solidFill>
                  <a:prstClr val="black"/>
                </a:solidFill>
              </a:rPr>
              <a:t>There is no center in the insect corresponding to the vertebrate subthalamic nucleus (STN) as an intermediate station between the GP and the dopaminergic substantia nigra pars compacta (SNc). </a:t>
            </a:r>
          </a:p>
          <a:p>
            <a:endParaRPr lang="en-US" altLang="ko-KR" sz="1000" b="1">
              <a:solidFill>
                <a:prstClr val="black"/>
              </a:solidFill>
            </a:endParaRPr>
          </a:p>
          <a:p>
            <a:r>
              <a:rPr lang="en-US" altLang="ko-KR" sz="1000" b="1">
                <a:solidFill>
                  <a:prstClr val="black"/>
                </a:solidFill>
              </a:rPr>
              <a:t>Inputs to the striatum derive from sensory and association cortices (gray), from the hippocampus and amygdala (HI, AM; yellow), and from the limbic system (not shown) via the frontal cortex (17, 20). </a:t>
            </a:r>
          </a:p>
          <a:p>
            <a:r>
              <a:rPr lang="en-US" altLang="ko-KR" sz="1000" b="1">
                <a:solidFill>
                  <a:prstClr val="black"/>
                </a:solidFill>
              </a:rPr>
              <a:t>In insects, inputs to the FB and PB derive from sensory intermediate and inferior lateral protocerebra (IMP, ILP) (21, 22, 25–27, 30) and associative superior medial protocerebrum (SMP), which receives learned visual cues and outputs from the mushroom bodies (MB) (29, 74), the latter center corresponding to the mammalian hippocampus (5, 59). </a:t>
            </a:r>
          </a:p>
          <a:p>
            <a:endParaRPr lang="en-US" altLang="ko-KR" sz="1000" b="1">
              <a:solidFill>
                <a:prstClr val="black"/>
              </a:solidFill>
            </a:endParaRPr>
          </a:p>
          <a:p>
            <a:r>
              <a:rPr lang="en-US" altLang="ko-KR" sz="1000" b="1">
                <a:solidFill>
                  <a:prstClr val="black"/>
                </a:solidFill>
              </a:rPr>
              <a:t>The PB, FB, and EB are connected by through-going presumably excitatory columnar neurons, many of which also extend to the lateral accessory lobes (LAL) (21, 24, 25). GABAergic outputs from the insect EB supply the LAL and its associated neuropils (30, 32). The LAL is here equated to the vertebrate thalamus (TH) supplied from the globus pallidus (2). Both the TH and LAL supply motor centers [mammal: motor cortices (2); insect: inferior and ventrolateral protocerebra (ILP, VLP) (75)]. </a:t>
            </a:r>
          </a:p>
          <a:p>
            <a:endParaRPr lang="en-US" altLang="ko-KR" sz="1000" b="1">
              <a:solidFill>
                <a:prstClr val="black"/>
              </a:solidFill>
            </a:endParaRPr>
          </a:p>
          <a:p>
            <a:r>
              <a:rPr lang="en-US" altLang="ko-KR" sz="1000" b="1">
                <a:solidFill>
                  <a:prstClr val="black"/>
                </a:solidFill>
              </a:rPr>
              <a:t>In insects, dopamine pathways extending from PPM3 and PPL1 domains to the FB and EB (37–43) correspond to dopamine innervation of the striatum from the SNc (35, 76). Descending pathways [vertebrate: from motor cortices to spinal cord; insect: from the ILP, VLP to the ventral cord and ganglia (77)] are shown in green.</a:t>
            </a:r>
          </a:p>
        </p:txBody>
      </p:sp>
    </p:spTree>
    <p:extLst>
      <p:ext uri="{BB962C8B-B14F-4D97-AF65-F5344CB8AC3E}">
        <p14:creationId xmlns:p14="http://schemas.microsoft.com/office/powerpoint/2010/main" val="41463584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rotWithShape="1">
          <a:blip r:embed="rId2"/>
          <a:srcRect t="1450" b="1690"/>
          <a:stretch/>
        </p:blipFill>
        <p:spPr>
          <a:xfrm>
            <a:off x="1969602" y="0"/>
            <a:ext cx="5192285" cy="6858000"/>
          </a:xfrm>
          <a:prstGeom prst="rect">
            <a:avLst/>
          </a:prstGeom>
        </p:spPr>
      </p:pic>
    </p:spTree>
    <p:extLst>
      <p:ext uri="{BB962C8B-B14F-4D97-AF65-F5344CB8AC3E}">
        <p14:creationId xmlns:p14="http://schemas.microsoft.com/office/powerpoint/2010/main" val="1102586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내용 개체 틀 2"/>
          <p:cNvPicPr>
            <a:picLocks noGrp="1" noChangeAspect="1"/>
          </p:cNvPicPr>
          <p:nvPr>
            <p:ph idx="1"/>
          </p:nvPr>
        </p:nvPicPr>
        <p:blipFill>
          <a:blip r:embed="rId2" cstate="print"/>
          <a:stretch>
            <a:fillRect/>
          </a:stretch>
        </p:blipFill>
        <p:spPr>
          <a:xfrm>
            <a:off x="179512" y="0"/>
            <a:ext cx="4762810" cy="6858000"/>
          </a:xfrm>
          <a:prstGeom prst="rect">
            <a:avLst/>
          </a:prstGeom>
        </p:spPr>
      </p:pic>
      <p:sp>
        <p:nvSpPr>
          <p:cNvPr id="2" name="직사각형 1"/>
          <p:cNvSpPr/>
          <p:nvPr/>
        </p:nvSpPr>
        <p:spPr>
          <a:xfrm>
            <a:off x="5076056" y="188640"/>
            <a:ext cx="3991761" cy="6592574"/>
          </a:xfrm>
          <a:prstGeom prst="rect">
            <a:avLst/>
          </a:prstGeom>
        </p:spPr>
        <p:txBody>
          <a:bodyPr wrap="square">
            <a:spAutoFit/>
          </a:bodyPr>
          <a:lstStyle/>
          <a:p>
            <a:pPr>
              <a:spcBef>
                <a:spcPct val="20000"/>
              </a:spcBef>
            </a:pPr>
            <a:r>
              <a:rPr lang="en-US" altLang="ko-KR" sz="1200" b="1">
                <a:solidFill>
                  <a:prstClr val="black"/>
                </a:solidFill>
              </a:rPr>
              <a:t>Figure </a:t>
            </a:r>
            <a:r>
              <a:rPr lang="en-US" altLang="ko-KR" sz="1200" b="1">
                <a:solidFill>
                  <a:prstClr val="black"/>
                </a:solidFill>
              </a:rPr>
              <a:t>9</a:t>
            </a:r>
            <a:endParaRPr lang="en-US" altLang="ko-KR" sz="1200" b="1">
              <a:solidFill>
                <a:prstClr val="black"/>
              </a:solidFill>
            </a:endParaRPr>
          </a:p>
          <a:p>
            <a:pPr>
              <a:spcBef>
                <a:spcPct val="20000"/>
              </a:spcBef>
            </a:pPr>
            <a:r>
              <a:rPr lang="en-US" altLang="ko-KR" sz="1200" b="1">
                <a:solidFill>
                  <a:prstClr val="black"/>
                </a:solidFill>
              </a:rPr>
              <a:t>Relationships between the mushroom body and other parts of the nervous system. </a:t>
            </a:r>
            <a:endParaRPr lang="en-US" altLang="ko-KR" sz="1200" b="1">
              <a:solidFill>
                <a:prstClr val="black"/>
              </a:solidFill>
            </a:endParaRPr>
          </a:p>
          <a:p>
            <a:pPr>
              <a:spcBef>
                <a:spcPct val="20000"/>
              </a:spcBef>
            </a:pPr>
            <a:r>
              <a:rPr lang="en-US" altLang="ko-KR" sz="1200" b="1">
                <a:solidFill>
                  <a:prstClr val="black"/>
                </a:solidFill>
              </a:rPr>
              <a:t>(</a:t>
            </a:r>
            <a:r>
              <a:rPr lang="en-US" altLang="ko-KR" sz="1200" b="1">
                <a:solidFill>
                  <a:prstClr val="black"/>
                </a:solidFill>
              </a:rPr>
              <a:t>Round-cornered boxes) Sensory organs grouped according to modality. </a:t>
            </a:r>
            <a:endParaRPr lang="en-US" altLang="ko-KR" sz="1200" b="1">
              <a:solidFill>
                <a:prstClr val="black"/>
              </a:solidFill>
            </a:endParaRPr>
          </a:p>
          <a:p>
            <a:pPr>
              <a:spcBef>
                <a:spcPct val="20000"/>
              </a:spcBef>
            </a:pPr>
            <a:endParaRPr lang="en-US" altLang="ko-KR" sz="1200" b="1">
              <a:solidFill>
                <a:prstClr val="black"/>
              </a:solidFill>
            </a:endParaRPr>
          </a:p>
          <a:p>
            <a:pPr>
              <a:spcBef>
                <a:spcPct val="20000"/>
              </a:spcBef>
            </a:pPr>
            <a:r>
              <a:rPr lang="en-US" altLang="ko-KR" sz="1200" b="1">
                <a:solidFill>
                  <a:prstClr val="black"/>
                </a:solidFill>
              </a:rPr>
              <a:t>(</a:t>
            </a:r>
            <a:r>
              <a:rPr lang="en-US" altLang="ko-KR" sz="1200" b="1">
                <a:solidFill>
                  <a:prstClr val="black"/>
                </a:solidFill>
              </a:rPr>
              <a:t>Shaded boxes) Neuropil regions relatively well investigated. (White boxes) Regions essentially uninvestigated. (Thick shaded lines) </a:t>
            </a:r>
            <a:endParaRPr lang="en-US" altLang="ko-KR" sz="1200" b="1">
              <a:solidFill>
                <a:prstClr val="black"/>
              </a:solidFill>
            </a:endParaRPr>
          </a:p>
          <a:p>
            <a:pPr>
              <a:spcBef>
                <a:spcPct val="20000"/>
              </a:spcBef>
            </a:pPr>
            <a:r>
              <a:rPr lang="en-US" altLang="ko-KR" sz="1200" b="1">
                <a:solidFill>
                  <a:prstClr val="black"/>
                </a:solidFill>
              </a:rPr>
              <a:t>Major </a:t>
            </a:r>
            <a:r>
              <a:rPr lang="en-US" altLang="ko-KR" sz="1200" b="1">
                <a:solidFill>
                  <a:prstClr val="black"/>
                </a:solidFill>
              </a:rPr>
              <a:t>tracts connecting neuropil regions. (Arrows) Supposed direction of information (omitted where evidence for polarity is lacking). </a:t>
            </a:r>
            <a:r>
              <a:rPr lang="ko-KR" altLang="en-US" sz="1200" b="1">
                <a:solidFill>
                  <a:prstClr val="black"/>
                </a:solidFill>
              </a:rPr>
              <a:t/>
            </a:r>
            <a:br>
              <a:rPr lang="ko-KR" altLang="en-US" sz="1200" b="1">
                <a:solidFill>
                  <a:prstClr val="black"/>
                </a:solidFill>
              </a:rPr>
            </a:br>
            <a:r>
              <a:rPr lang="ko-KR" altLang="en-US" sz="1200" b="1">
                <a:solidFill>
                  <a:prstClr val="black"/>
                </a:solidFill>
              </a:rPr>
              <a:t/>
            </a:r>
            <a:br>
              <a:rPr lang="ko-KR" altLang="en-US" sz="1200" b="1">
                <a:solidFill>
                  <a:prstClr val="black"/>
                </a:solidFill>
              </a:rPr>
            </a:br>
            <a:r>
              <a:rPr lang="en-US" altLang="ko-KR" sz="1200" b="1">
                <a:solidFill>
                  <a:srgbClr val="0000FF"/>
                </a:solidFill>
              </a:rPr>
              <a:t>Information about ambient light intensity is received by the ocelli, preprocessed in the ocellar neuropil and sent to the caudal part of the deutocerebrum (posterior slope) via the ocellar nerve (ocellar n). </a:t>
            </a:r>
            <a:endParaRPr lang="en-US" altLang="ko-KR" sz="1200" b="1">
              <a:solidFill>
                <a:srgbClr val="0000FF"/>
              </a:solidFill>
            </a:endParaRPr>
          </a:p>
          <a:p>
            <a:pPr>
              <a:spcBef>
                <a:spcPct val="20000"/>
              </a:spcBef>
            </a:pPr>
            <a:endParaRPr lang="en-US" altLang="ko-KR" sz="1200" b="1">
              <a:solidFill>
                <a:srgbClr val="0000FF"/>
              </a:solidFill>
            </a:endParaRPr>
          </a:p>
          <a:p>
            <a:pPr>
              <a:spcBef>
                <a:spcPct val="20000"/>
              </a:spcBef>
            </a:pPr>
            <a:r>
              <a:rPr lang="en-US" altLang="ko-KR" sz="1200" b="1">
                <a:solidFill>
                  <a:srgbClr val="0000FF"/>
                </a:solidFill>
              </a:rPr>
              <a:t>Visual </a:t>
            </a:r>
            <a:r>
              <a:rPr lang="en-US" altLang="ko-KR" sz="1200" b="1">
                <a:solidFill>
                  <a:srgbClr val="0000FF"/>
                </a:solidFill>
              </a:rPr>
              <a:t>information is received by the compound eyes and processed in nested retinotopic optic lobe neuropils (lamina, medulla, and lobula/lobula plate) before entering the central brain. </a:t>
            </a:r>
          </a:p>
          <a:p>
            <a:pPr>
              <a:spcBef>
                <a:spcPct val="20000"/>
              </a:spcBef>
            </a:pPr>
            <a:endParaRPr lang="en-US" altLang="ko-KR" sz="1200" b="1">
              <a:solidFill>
                <a:prstClr val="black"/>
              </a:solidFill>
            </a:endParaRPr>
          </a:p>
          <a:p>
            <a:pPr>
              <a:spcBef>
                <a:spcPct val="20000"/>
              </a:spcBef>
            </a:pPr>
            <a:r>
              <a:rPr lang="en-US" altLang="ko-KR" sz="1200" b="1">
                <a:solidFill>
                  <a:prstClr val="black"/>
                </a:solidFill>
              </a:rPr>
              <a:t>The ventro-lateral protocerebrum (v l pr) receives visual signals almost exclusively, and thus can be considered to</a:t>
            </a:r>
            <a:r>
              <a:rPr lang="ko-KR" altLang="en-US" sz="1200" b="1">
                <a:solidFill>
                  <a:prstClr val="black"/>
                </a:solidFill>
              </a:rPr>
              <a:t> </a:t>
            </a:r>
            <a:r>
              <a:rPr lang="en-US" altLang="ko-KR" sz="1200" b="1">
                <a:solidFill>
                  <a:prstClr val="black"/>
                </a:solidFill>
              </a:rPr>
              <a:t>contain the primary optic foci. </a:t>
            </a:r>
            <a:endParaRPr lang="en-US" altLang="ko-KR" sz="1200" b="1">
              <a:solidFill>
                <a:prstClr val="black"/>
              </a:solidFill>
            </a:endParaRPr>
          </a:p>
          <a:p>
            <a:pPr>
              <a:spcBef>
                <a:spcPct val="20000"/>
              </a:spcBef>
            </a:pPr>
            <a:endParaRPr lang="en-US" altLang="ko-KR" sz="1200" b="1">
              <a:solidFill>
                <a:prstClr val="black"/>
              </a:solidFill>
            </a:endParaRPr>
          </a:p>
          <a:p>
            <a:pPr>
              <a:spcBef>
                <a:spcPct val="20000"/>
              </a:spcBef>
            </a:pPr>
            <a:r>
              <a:rPr lang="en-US" altLang="ko-KR" sz="1200" b="1">
                <a:solidFill>
                  <a:prstClr val="black"/>
                </a:solidFill>
              </a:rPr>
              <a:t>Other </a:t>
            </a:r>
            <a:r>
              <a:rPr lang="en-US" altLang="ko-KR" sz="1200" b="1">
                <a:solidFill>
                  <a:prstClr val="black"/>
                </a:solidFill>
              </a:rPr>
              <a:t>areas [e.g., lateral horn (l ho); superior lateral protocerebrum (s l pr); inferior lateral protocerebrum (i l pr)] are also supplied by the optic lobes, but they also receive inputs from other sensory neuropils. </a:t>
            </a:r>
            <a:endParaRPr lang="ko-KR" altLang="en-US">
              <a:solidFill>
                <a:prstClr val="black"/>
              </a:solidFill>
            </a:endParaRPr>
          </a:p>
        </p:txBody>
      </p:sp>
    </p:spTree>
    <p:extLst>
      <p:ext uri="{BB962C8B-B14F-4D97-AF65-F5344CB8AC3E}">
        <p14:creationId xmlns:p14="http://schemas.microsoft.com/office/powerpoint/2010/main" val="14489090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a:blip r:embed="rId2"/>
          <a:stretch>
            <a:fillRect/>
          </a:stretch>
        </p:blipFill>
        <p:spPr>
          <a:xfrm>
            <a:off x="343509" y="864972"/>
            <a:ext cx="8456982" cy="5053916"/>
          </a:xfrm>
          <a:prstGeom prst="rect">
            <a:avLst/>
          </a:prstGeom>
        </p:spPr>
      </p:pic>
    </p:spTree>
    <p:extLst>
      <p:ext uri="{BB962C8B-B14F-4D97-AF65-F5344CB8AC3E}">
        <p14:creationId xmlns:p14="http://schemas.microsoft.com/office/powerpoint/2010/main" val="32458891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그림 1"/>
          <p:cNvPicPr>
            <a:picLocks noChangeAspect="1"/>
          </p:cNvPicPr>
          <p:nvPr/>
        </p:nvPicPr>
        <p:blipFill>
          <a:blip r:embed="rId2"/>
          <a:stretch>
            <a:fillRect/>
          </a:stretch>
        </p:blipFill>
        <p:spPr>
          <a:xfrm>
            <a:off x="97515" y="57880"/>
            <a:ext cx="5596643" cy="3344569"/>
          </a:xfrm>
          <a:prstGeom prst="rect">
            <a:avLst/>
          </a:prstGeom>
        </p:spPr>
      </p:pic>
      <p:sp>
        <p:nvSpPr>
          <p:cNvPr id="3" name="직사각형 2"/>
          <p:cNvSpPr/>
          <p:nvPr/>
        </p:nvSpPr>
        <p:spPr>
          <a:xfrm>
            <a:off x="5715863" y="0"/>
            <a:ext cx="3428137" cy="6601807"/>
          </a:xfrm>
          <a:prstGeom prst="rect">
            <a:avLst/>
          </a:prstGeom>
        </p:spPr>
        <p:txBody>
          <a:bodyPr wrap="square">
            <a:spAutoFit/>
          </a:bodyPr>
          <a:lstStyle/>
          <a:p>
            <a:r>
              <a:rPr lang="en-US" altLang="ko-KR" sz="900" b="1">
                <a:solidFill>
                  <a:prstClr val="black"/>
                </a:solidFill>
                <a:latin typeface="맑은 고딕"/>
              </a:rPr>
              <a:t>Figure 1. Schematic view of the main olfactory pathways in the honey bee brain (based on Fonta et al., 1993; Abel et al., 2001; Strausfeld, 2002; Sinakevitch et al., 2005, 2011; Kelber et al., 2006; Kirschner et al., 2006; Schröter et al., 2007;Girardin et al., 2013). Olfactory Receptor Neuron (ORN) axons from the antenna enter through the antennal nerve (AN) into the antennal lobe (ant lobe) and converge onto the outer cortex of glomeruli. Each glomerulus is innervated by processes of several types of neurons. </a:t>
            </a:r>
          </a:p>
          <a:p>
            <a:endParaRPr lang="en-US" altLang="ko-KR" sz="900" b="1">
              <a:solidFill>
                <a:prstClr val="black"/>
              </a:solidFill>
              <a:latin typeface="맑은 고딕"/>
            </a:endParaRPr>
          </a:p>
          <a:p>
            <a:r>
              <a:rPr lang="en-US" altLang="ko-KR" sz="900" b="1">
                <a:solidFill>
                  <a:prstClr val="black"/>
                </a:solidFill>
                <a:latin typeface="맑은 고딕"/>
              </a:rPr>
              <a:t>Uniglomerular projection neurons (uPNs magenta and green) have dendritic branches in a single glomerulus and send axons to higher-order brain centers such as the MB calyces (ca), lateral protocerbral lobe (LPL), and lateral horn (LH). There are two uniglomerular antenno-protocerebral tracts, the l-APT (green) and m-APT (magenta), which reflect the segregation of glomeruli into rostral (l-APT) and caudal (m-APT) hemispherical clusters. </a:t>
            </a:r>
          </a:p>
          <a:p>
            <a:endParaRPr lang="en-US" altLang="ko-KR" sz="900" b="1">
              <a:solidFill>
                <a:prstClr val="black"/>
              </a:solidFill>
              <a:latin typeface="맑은 고딕"/>
            </a:endParaRPr>
          </a:p>
          <a:p>
            <a:r>
              <a:rPr lang="en-US" altLang="ko-KR" sz="900" b="1">
                <a:solidFill>
                  <a:prstClr val="black"/>
                </a:solidFill>
                <a:latin typeface="맑은 고딕"/>
              </a:rPr>
              <a:t>Kenyon cells (not shown in the figure) are the intrinsic cells that make up the MB. Kenyon cell dendrites form pairs of calyces (ca) with specific zones that receive different types of inputs, the lip, collar (co), and basal ring (br). The lip and br are innervated by uPN axons. The Kenyon cell axons project ventrally and split to form medal (M), vertical (V), and </a:t>
            </a:r>
            <a:r>
              <a:rPr lang="el-GR" altLang="ko-KR" sz="900" b="1">
                <a:solidFill>
                  <a:prstClr val="black"/>
                </a:solidFill>
                <a:latin typeface="맑은 고딕"/>
              </a:rPr>
              <a:t>γ </a:t>
            </a:r>
            <a:r>
              <a:rPr lang="en-US" altLang="ko-KR" sz="900" b="1">
                <a:solidFill>
                  <a:prstClr val="black"/>
                </a:solidFill>
                <a:latin typeface="맑은 고딕"/>
              </a:rPr>
              <a:t>lobes, which are the main output regions of the MB. Protocerebral tract neurons (PCTN) receive inputs in the lobes and provide GABAergic feedback to the calyces. </a:t>
            </a:r>
          </a:p>
          <a:p>
            <a:endParaRPr lang="en-US" altLang="ko-KR" sz="900" b="1">
              <a:solidFill>
                <a:prstClr val="black"/>
              </a:solidFill>
              <a:latin typeface="맑은 고딕"/>
            </a:endParaRPr>
          </a:p>
          <a:p>
            <a:r>
              <a:rPr lang="en-US" altLang="ko-KR" sz="900" b="1">
                <a:solidFill>
                  <a:prstClr val="black"/>
                </a:solidFill>
                <a:latin typeface="맑은 고딕"/>
              </a:rPr>
              <a:t>Multiglomerular PNs project axons via the medio-lateral protocerebral tracts (ml-APT 1,2) to the LPL and LH. At least two types of local interneurons (LN) interconnect glomeruli within the AL, homogeneous LNhomo (yellow), and heterogeneous LNhet (red). Ventral unpaired median neurons (VUM) have cell bodies in the maxillary (VUMmx1 is shown) and mandibullar neuromeres of the subesophageal (SEG) ganglion and connect gustatory processing in the SEG to all antennal lobe glomeruli, the LPL, LH, and MB calyces. </a:t>
            </a:r>
          </a:p>
          <a:p>
            <a:endParaRPr lang="en-US" altLang="ko-KR" sz="900" b="1">
              <a:solidFill>
                <a:prstClr val="black"/>
              </a:solidFill>
              <a:latin typeface="맑은 고딕"/>
            </a:endParaRPr>
          </a:p>
          <a:p>
            <a:r>
              <a:rPr lang="en-US" altLang="ko-KR" sz="900" b="1">
                <a:solidFill>
                  <a:prstClr val="black"/>
                </a:solidFill>
                <a:latin typeface="맑은 고딕"/>
              </a:rPr>
              <a:t>CB, central body; M, medial lobe; V, vertical lobe; </a:t>
            </a:r>
            <a:r>
              <a:rPr lang="el-GR" altLang="ko-KR" sz="900" b="1">
                <a:solidFill>
                  <a:prstClr val="black"/>
                </a:solidFill>
                <a:latin typeface="맑은 고딕"/>
              </a:rPr>
              <a:t>γ, </a:t>
            </a:r>
            <a:r>
              <a:rPr lang="en-US" altLang="ko-KR" sz="900" b="1">
                <a:solidFill>
                  <a:prstClr val="black"/>
                </a:solidFill>
                <a:latin typeface="맑은 고딕"/>
              </a:rPr>
              <a:t>gamma lobe; lo, lobula; me, medulla; m, median; l, lateral; r, rostral; c, caudal. Cell types in each side of the brain are bilaterally symmetric, but for clarity different cells are shown in each half. Scale bar: 250 </a:t>
            </a:r>
            <a:r>
              <a:rPr lang="el-GR" altLang="ko-KR" sz="900" b="1">
                <a:solidFill>
                  <a:prstClr val="black"/>
                </a:solidFill>
                <a:latin typeface="맑은 고딕"/>
              </a:rPr>
              <a:t>μ</a:t>
            </a:r>
            <a:r>
              <a:rPr lang="en-US" altLang="ko-KR" sz="900" b="1">
                <a:solidFill>
                  <a:prstClr val="black"/>
                </a:solidFill>
                <a:latin typeface="맑은 고딕"/>
              </a:rPr>
              <a:t>m.</a:t>
            </a:r>
          </a:p>
        </p:txBody>
      </p:sp>
    </p:spTree>
    <p:extLst>
      <p:ext uri="{BB962C8B-B14F-4D97-AF65-F5344CB8AC3E}">
        <p14:creationId xmlns:p14="http://schemas.microsoft.com/office/powerpoint/2010/main" val="21379549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7450" y="178283"/>
            <a:ext cx="4229100" cy="27588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직사각형 1"/>
          <p:cNvSpPr/>
          <p:nvPr/>
        </p:nvSpPr>
        <p:spPr>
          <a:xfrm>
            <a:off x="285750" y="3140075"/>
            <a:ext cx="8572500" cy="3631763"/>
          </a:xfrm>
          <a:prstGeom prst="rect">
            <a:avLst/>
          </a:prstGeom>
        </p:spPr>
        <p:txBody>
          <a:bodyPr wrap="square">
            <a:spAutoFit/>
          </a:bodyPr>
          <a:lstStyle/>
          <a:p>
            <a:r>
              <a:rPr lang="en-US" altLang="ko-KR" sz="1000" b="1" dirty="0">
                <a:solidFill>
                  <a:srgbClr val="000000"/>
                </a:solidFill>
              </a:rPr>
              <a:t>Figure 2: The honeybee brain and the olfactory pathway. </a:t>
            </a:r>
            <a:endParaRPr lang="en-US" altLang="ko-KR" sz="1000" b="1" dirty="0">
              <a:solidFill>
                <a:srgbClr val="000000"/>
              </a:solidFill>
            </a:endParaRPr>
          </a:p>
          <a:p>
            <a:endParaRPr lang="en-US" altLang="ko-KR" sz="1000" b="1" dirty="0">
              <a:solidFill>
                <a:srgbClr val="000000"/>
              </a:solidFill>
            </a:endParaRPr>
          </a:p>
          <a:p>
            <a:r>
              <a:rPr lang="en-US" altLang="ko-KR" sz="1000" b="1" dirty="0">
                <a:solidFill>
                  <a:srgbClr val="000000"/>
                </a:solidFill>
              </a:rPr>
              <a:t>For </a:t>
            </a:r>
            <a:r>
              <a:rPr lang="en-US" altLang="ko-KR" sz="1000" b="1" dirty="0">
                <a:solidFill>
                  <a:srgbClr val="000000"/>
                </a:solidFill>
              </a:rPr>
              <a:t>clarity, different neuron types have been presented separately in the two brain hemispheres. On the left, major excitatory pathways involved in the transmission of olfactory information in the brain are shown. On the right, mostly inhibitory connections and modulatory neurons are presented. The antennal lobe, first-order olfactory neuropil, receives input from ~60,000 olfactory receptor neurons (ORNs) which detect odorants within placode </a:t>
            </a:r>
            <a:r>
              <a:rPr lang="en-US" altLang="ko-KR" sz="1000" b="1" dirty="0" err="1">
                <a:solidFill>
                  <a:srgbClr val="000000"/>
                </a:solidFill>
              </a:rPr>
              <a:t>sensilla</a:t>
            </a:r>
            <a:r>
              <a:rPr lang="en-US" altLang="ko-KR" sz="1000" b="1" dirty="0">
                <a:solidFill>
                  <a:srgbClr val="000000"/>
                </a:solidFill>
              </a:rPr>
              <a:t> on the antenna. Within the AL’s anatomical and functional units, the 165 glomeruli, ORNs contact ~4000 inhibitory local neurons (LNs) which carry out local computations, and ~800 projection neurons which further convey processed information via different tracts. </a:t>
            </a:r>
            <a:endParaRPr lang="en-US" altLang="ko-KR" sz="1000" b="1" dirty="0">
              <a:solidFill>
                <a:srgbClr val="000000"/>
              </a:solidFill>
            </a:endParaRPr>
          </a:p>
          <a:p>
            <a:endParaRPr lang="en-US" altLang="ko-KR" sz="1000" b="1" dirty="0">
              <a:solidFill>
                <a:srgbClr val="000000"/>
              </a:solidFill>
            </a:endParaRPr>
          </a:p>
          <a:p>
            <a:r>
              <a:rPr lang="en-US" altLang="ko-KR" sz="1000" b="1" dirty="0">
                <a:solidFill>
                  <a:srgbClr val="000000"/>
                </a:solidFill>
              </a:rPr>
              <a:t>The </a:t>
            </a:r>
            <a:r>
              <a:rPr lang="en-US" altLang="ko-KR" sz="1000" b="1" dirty="0">
                <a:solidFill>
                  <a:srgbClr val="000000"/>
                </a:solidFill>
              </a:rPr>
              <a:t>lateral </a:t>
            </a:r>
            <a:r>
              <a:rPr lang="en-US" altLang="ko-KR" sz="1000" b="1" dirty="0" err="1">
                <a:solidFill>
                  <a:srgbClr val="000000"/>
                </a:solidFill>
              </a:rPr>
              <a:t>antenno-cerebralis</a:t>
            </a:r>
            <a:r>
              <a:rPr lang="en-US" altLang="ko-KR" sz="1000" b="1" dirty="0">
                <a:solidFill>
                  <a:srgbClr val="000000"/>
                </a:solidFill>
              </a:rPr>
              <a:t> tract (l-APT) projects first to the lateral horn (LH) and then to the mushroom body (MB) calyces (lips and basal ring), while the medial tract (m-APT) projects to the same structures, but in the reverse order. Both tracts are </a:t>
            </a:r>
            <a:r>
              <a:rPr lang="en-US" altLang="ko-KR" sz="1000" b="1" dirty="0" err="1">
                <a:solidFill>
                  <a:srgbClr val="000000"/>
                </a:solidFill>
              </a:rPr>
              <a:t>uniglomerular</a:t>
            </a:r>
            <a:r>
              <a:rPr lang="en-US" altLang="ko-KR" sz="1000" b="1" dirty="0">
                <a:solidFill>
                  <a:srgbClr val="000000"/>
                </a:solidFill>
              </a:rPr>
              <a:t>, each neuron taking information within a single glomerulus. They form two parallel, mostly independent olfactory subsystems (in green and in magenta), from the periphery until higher-order centers, where they project in non-overlapping regions. </a:t>
            </a:r>
            <a:r>
              <a:rPr lang="en-US" altLang="ko-KR" sz="1000" b="1" dirty="0" err="1">
                <a:solidFill>
                  <a:srgbClr val="000000"/>
                </a:solidFill>
              </a:rPr>
              <a:t>Multiglomerular</a:t>
            </a:r>
            <a:r>
              <a:rPr lang="en-US" altLang="ko-KR" sz="1000" b="1" dirty="0">
                <a:solidFill>
                  <a:srgbClr val="000000"/>
                </a:solidFill>
              </a:rPr>
              <a:t> projection neurons form a </a:t>
            </a:r>
            <a:r>
              <a:rPr lang="en-US" altLang="ko-KR" sz="1000" b="1" dirty="0" err="1">
                <a:solidFill>
                  <a:srgbClr val="000000"/>
                </a:solidFill>
              </a:rPr>
              <a:t>medio</a:t>
            </a:r>
            <a:r>
              <a:rPr lang="en-US" altLang="ko-KR" sz="1000" b="1" dirty="0">
                <a:solidFill>
                  <a:srgbClr val="000000"/>
                </a:solidFill>
              </a:rPr>
              <a:t>-lateral tract (ml-APT) which conveys information directly to the medial </a:t>
            </a:r>
            <a:r>
              <a:rPr lang="en-US" altLang="ko-KR" sz="1000" b="1" dirty="0" err="1">
                <a:solidFill>
                  <a:srgbClr val="000000"/>
                </a:solidFill>
              </a:rPr>
              <a:t>protocerebrum</a:t>
            </a:r>
            <a:r>
              <a:rPr lang="en-US" altLang="ko-KR" sz="1000" b="1" dirty="0">
                <a:solidFill>
                  <a:srgbClr val="000000"/>
                </a:solidFill>
              </a:rPr>
              <a:t> and to the LH. </a:t>
            </a:r>
            <a:endParaRPr lang="en-US" altLang="ko-KR" sz="1000" b="1" dirty="0">
              <a:solidFill>
                <a:srgbClr val="000000"/>
              </a:solidFill>
            </a:endParaRPr>
          </a:p>
          <a:p>
            <a:endParaRPr lang="en-US" altLang="ko-KR" sz="1000" b="1" dirty="0">
              <a:solidFill>
                <a:srgbClr val="000000"/>
              </a:solidFill>
            </a:endParaRPr>
          </a:p>
          <a:p>
            <a:r>
              <a:rPr lang="en-US" altLang="ko-KR" sz="1000" b="1" dirty="0">
                <a:solidFill>
                  <a:srgbClr val="000000"/>
                </a:solidFill>
              </a:rPr>
              <a:t>The </a:t>
            </a:r>
            <a:r>
              <a:rPr lang="en-US" altLang="ko-KR" sz="1000" b="1" dirty="0">
                <a:solidFill>
                  <a:srgbClr val="000000"/>
                </a:solidFill>
              </a:rPr>
              <a:t>dendrites of the Kenyon cells (KCs), the mushroom bodies’ 170,000 intrinsic neurons, form the calyces, while their axons form the </a:t>
            </a:r>
            <a:r>
              <a:rPr lang="en-US" altLang="ko-KR" sz="1000" b="1" dirty="0" err="1">
                <a:solidFill>
                  <a:srgbClr val="000000"/>
                </a:solidFill>
              </a:rPr>
              <a:t>pedunculus</a:t>
            </a:r>
            <a:r>
              <a:rPr lang="en-US" altLang="ko-KR" sz="1000" b="1" dirty="0">
                <a:solidFill>
                  <a:srgbClr val="000000"/>
                </a:solidFill>
              </a:rPr>
              <a:t>. The output regions of the MB are the vertical and horizontal lobes, formed by two collaterals of each KC axon. Within the MBs, feedback neurons (FN) project from the </a:t>
            </a:r>
            <a:r>
              <a:rPr lang="en-US" altLang="ko-KR" sz="1000" b="1" dirty="0" err="1">
                <a:solidFill>
                  <a:srgbClr val="000000"/>
                </a:solidFill>
              </a:rPr>
              <a:t>pedunculus</a:t>
            </a:r>
            <a:r>
              <a:rPr lang="en-US" altLang="ko-KR" sz="1000" b="1" dirty="0">
                <a:solidFill>
                  <a:srgbClr val="000000"/>
                </a:solidFill>
              </a:rPr>
              <a:t> and lobes back to the calyces, providing inhibitory feedback to the MB input regions. Extrinsic neurons (ENs) take information from the </a:t>
            </a:r>
            <a:r>
              <a:rPr lang="en-US" altLang="ko-KR" sz="1000" b="1" dirty="0" err="1">
                <a:solidFill>
                  <a:srgbClr val="000000"/>
                </a:solidFill>
              </a:rPr>
              <a:t>pedunculus</a:t>
            </a:r>
            <a:r>
              <a:rPr lang="en-US" altLang="ko-KR" sz="1000" b="1" dirty="0">
                <a:solidFill>
                  <a:srgbClr val="000000"/>
                </a:solidFill>
              </a:rPr>
              <a:t> and the lobes and project to different parts of the </a:t>
            </a:r>
            <a:r>
              <a:rPr lang="en-US" altLang="ko-KR" sz="1000" b="1" dirty="0" err="1">
                <a:solidFill>
                  <a:srgbClr val="000000"/>
                </a:solidFill>
              </a:rPr>
              <a:t>protocerebrum</a:t>
            </a:r>
            <a:r>
              <a:rPr lang="en-US" altLang="ko-KR" sz="1000" b="1" dirty="0">
                <a:solidFill>
                  <a:srgbClr val="000000"/>
                </a:solidFill>
              </a:rPr>
              <a:t> and most conspicuously to the LH. It is thought that descending neurons from these areas are then involved in the control of olfactory behavior. The figure also presents a single identified </a:t>
            </a:r>
            <a:r>
              <a:rPr lang="en-US" altLang="ko-KR" sz="1000" b="1" dirty="0" err="1">
                <a:solidFill>
                  <a:srgbClr val="000000"/>
                </a:solidFill>
              </a:rPr>
              <a:t>octopaminergic</a:t>
            </a:r>
            <a:r>
              <a:rPr lang="en-US" altLang="ko-KR" sz="1000" b="1" dirty="0">
                <a:solidFill>
                  <a:srgbClr val="000000"/>
                </a:solidFill>
              </a:rPr>
              <a:t> neuron, VUM-mx1, which was shown to represent reinforcement during appetitive conditioning. This neuron projects from the </a:t>
            </a:r>
            <a:r>
              <a:rPr lang="en-US" altLang="ko-KR" sz="1000" b="1" dirty="0" err="1">
                <a:solidFill>
                  <a:srgbClr val="000000"/>
                </a:solidFill>
              </a:rPr>
              <a:t>suboesophageal</a:t>
            </a:r>
            <a:r>
              <a:rPr lang="en-US" altLang="ko-KR" sz="1000" b="1" dirty="0">
                <a:solidFill>
                  <a:srgbClr val="000000"/>
                </a:solidFill>
              </a:rPr>
              <a:t> ganglion (SOG), where it gets gustatory input from sucrose receptors, to the brain and converges with the olfactory pathway in three areas, the AL, the MB calyces, and the LH.</a:t>
            </a:r>
            <a:endParaRPr lang="ko-KR" altLang="en-US" sz="1000" b="1" dirty="0">
              <a:solidFill>
                <a:srgbClr val="000000"/>
              </a:solidFill>
            </a:endParaRPr>
          </a:p>
        </p:txBody>
      </p:sp>
    </p:spTree>
    <p:extLst>
      <p:ext uri="{BB962C8B-B14F-4D97-AF65-F5344CB8AC3E}">
        <p14:creationId xmlns:p14="http://schemas.microsoft.com/office/powerpoint/2010/main" val="27094842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36281" y="198380"/>
            <a:ext cx="8907162" cy="58105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45296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Office 테마">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2_Office 테마">
  <a:themeElements>
    <a:clrScheme name="Office 테마">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테마">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테마">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1089</Words>
  <Application>Microsoft Office PowerPoint</Application>
  <PresentationFormat>화면 슬라이드 쇼(4:3)</PresentationFormat>
  <Paragraphs>56</Paragraphs>
  <Slides>14</Slides>
  <Notes>0</Notes>
  <HiddenSlides>0</HiddenSlides>
  <MMClips>0</MMClips>
  <ScaleCrop>false</ScaleCrop>
  <HeadingPairs>
    <vt:vector size="4" baseType="variant">
      <vt:variant>
        <vt:lpstr>테마</vt:lpstr>
      </vt:variant>
      <vt:variant>
        <vt:i4>3</vt:i4>
      </vt:variant>
      <vt:variant>
        <vt:lpstr>슬라이드 제목</vt:lpstr>
      </vt:variant>
      <vt:variant>
        <vt:i4>14</vt:i4>
      </vt:variant>
    </vt:vector>
  </HeadingPairs>
  <TitlesOfParts>
    <vt:vector size="17" baseType="lpstr">
      <vt:lpstr>Office 테마</vt:lpstr>
      <vt:lpstr>5_Office 테마</vt:lpstr>
      <vt:lpstr>12_Office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pc</dc:creator>
  <cp:lastModifiedBy>pc</cp:lastModifiedBy>
  <cp:revision>1</cp:revision>
  <dcterms:created xsi:type="dcterms:W3CDTF">2015-09-22T11:35:01Z</dcterms:created>
  <dcterms:modified xsi:type="dcterms:W3CDTF">2015-09-22T11:39:54Z</dcterms:modified>
</cp:coreProperties>
</file>