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7" r:id="rId3"/>
    <p:sldId id="258" r:id="rId4"/>
    <p:sldId id="260" r:id="rId5"/>
    <p:sldId id="261" r:id="rId6"/>
    <p:sldId id="262" r:id="rId7"/>
    <p:sldId id="267" r:id="rId8"/>
    <p:sldId id="265" r:id="rId9"/>
    <p:sldId id="268" r:id="rId1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30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0CC4-6D27-482B-9902-09C28C0AC967}" type="datetimeFigureOut">
              <a:rPr lang="ko-KR" altLang="en-US" smtClean="0"/>
              <a:t>2016-09-26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E07BC-6D9F-48E8-8DB3-F117AE8BED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7384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0CC4-6D27-482B-9902-09C28C0AC967}" type="datetimeFigureOut">
              <a:rPr lang="ko-KR" altLang="en-US" smtClean="0"/>
              <a:t>2016-09-26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E07BC-6D9F-48E8-8DB3-F117AE8BED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0680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0CC4-6D27-482B-9902-09C28C0AC967}" type="datetimeFigureOut">
              <a:rPr lang="ko-KR" altLang="en-US" smtClean="0"/>
              <a:t>2016-09-26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E07BC-6D9F-48E8-8DB3-F117AE8BED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874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0CC4-6D27-482B-9902-09C28C0AC967}" type="datetimeFigureOut">
              <a:rPr lang="ko-KR" altLang="en-US" smtClean="0"/>
              <a:t>2016-09-26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E07BC-6D9F-48E8-8DB3-F117AE8BED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9932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0CC4-6D27-482B-9902-09C28C0AC967}" type="datetimeFigureOut">
              <a:rPr lang="ko-KR" altLang="en-US" smtClean="0"/>
              <a:t>2016-09-26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E07BC-6D9F-48E8-8DB3-F117AE8BED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7816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0CC4-6D27-482B-9902-09C28C0AC967}" type="datetimeFigureOut">
              <a:rPr lang="ko-KR" altLang="en-US" smtClean="0"/>
              <a:t>2016-09-26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E07BC-6D9F-48E8-8DB3-F117AE8BED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2744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0CC4-6D27-482B-9902-09C28C0AC967}" type="datetimeFigureOut">
              <a:rPr lang="ko-KR" altLang="en-US" smtClean="0"/>
              <a:t>2016-09-26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E07BC-6D9F-48E8-8DB3-F117AE8BED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377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0CC4-6D27-482B-9902-09C28C0AC967}" type="datetimeFigureOut">
              <a:rPr lang="ko-KR" altLang="en-US" smtClean="0"/>
              <a:t>2016-09-26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E07BC-6D9F-48E8-8DB3-F117AE8BED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4204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0CC4-6D27-482B-9902-09C28C0AC967}" type="datetimeFigureOut">
              <a:rPr lang="ko-KR" altLang="en-US" smtClean="0"/>
              <a:t>2016-09-26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E07BC-6D9F-48E8-8DB3-F117AE8BED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5184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0CC4-6D27-482B-9902-09C28C0AC967}" type="datetimeFigureOut">
              <a:rPr lang="ko-KR" altLang="en-US" smtClean="0"/>
              <a:t>2016-09-26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E07BC-6D9F-48E8-8DB3-F117AE8BED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8645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0CC4-6D27-482B-9902-09C28C0AC967}" type="datetimeFigureOut">
              <a:rPr lang="ko-KR" altLang="en-US" smtClean="0"/>
              <a:t>2016-09-26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E07BC-6D9F-48E8-8DB3-F117AE8BED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1737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A0CC4-6D27-482B-9902-09C28C0AC967}" type="datetimeFigureOut">
              <a:rPr lang="ko-KR" altLang="en-US" smtClean="0"/>
              <a:t>2016-09-26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6E07BC-6D9F-48E8-8DB3-F117AE8BED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4089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jjang\박자세\2016 제8회 특별한 뇌과학\8-3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6" y="34280"/>
            <a:ext cx="5117790" cy="6823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668344" y="0"/>
            <a:ext cx="1475656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100" b="1" dirty="0" smtClean="0"/>
          </a:p>
          <a:p>
            <a:r>
              <a:rPr lang="ko-KR" altLang="en-US" sz="1100" b="1" dirty="0" smtClean="0">
                <a:solidFill>
                  <a:srgbClr val="00B050"/>
                </a:solidFill>
              </a:rPr>
              <a:t>원심성</a:t>
            </a:r>
            <a:endParaRPr lang="en-US" altLang="ko-KR" sz="1100" b="1" dirty="0" smtClean="0">
              <a:solidFill>
                <a:srgbClr val="00B050"/>
              </a:solidFill>
            </a:endParaRPr>
          </a:p>
          <a:p>
            <a:r>
              <a:rPr lang="ko-KR" altLang="en-US" sz="1100" b="1" dirty="0" smtClean="0">
                <a:solidFill>
                  <a:srgbClr val="00B050"/>
                </a:solidFill>
              </a:rPr>
              <a:t>운동</a:t>
            </a:r>
            <a:endParaRPr lang="en-US" altLang="ko-KR" sz="1100" b="1" dirty="0" smtClean="0">
              <a:solidFill>
                <a:srgbClr val="00B050"/>
              </a:solidFill>
            </a:endParaRPr>
          </a:p>
          <a:p>
            <a:r>
              <a:rPr lang="en-US" altLang="ko-KR" sz="1100" b="1" dirty="0" smtClean="0">
                <a:solidFill>
                  <a:srgbClr val="00B050"/>
                </a:solidFill>
              </a:rPr>
              <a:t>Efferent</a:t>
            </a:r>
          </a:p>
          <a:p>
            <a:endParaRPr lang="en-US" altLang="ko-KR" sz="1100" b="1" dirty="0"/>
          </a:p>
          <a:p>
            <a:r>
              <a:rPr lang="en-US" altLang="ko-KR" sz="1100" b="1" dirty="0" smtClean="0">
                <a:solidFill>
                  <a:srgbClr val="0000CC"/>
                </a:solidFill>
              </a:rPr>
              <a:t>Afferent</a:t>
            </a:r>
          </a:p>
          <a:p>
            <a:r>
              <a:rPr lang="ko-KR" altLang="en-US" sz="1100" b="1" dirty="0" err="1" smtClean="0">
                <a:solidFill>
                  <a:srgbClr val="0000CC"/>
                </a:solidFill>
              </a:rPr>
              <a:t>구심성</a:t>
            </a:r>
            <a:endParaRPr lang="en-US" altLang="ko-KR" sz="1100" b="1" dirty="0" smtClean="0">
              <a:solidFill>
                <a:srgbClr val="0000CC"/>
              </a:solidFill>
            </a:endParaRPr>
          </a:p>
          <a:p>
            <a:r>
              <a:rPr lang="ko-KR" altLang="en-US" sz="1100" b="1" dirty="0" smtClean="0">
                <a:solidFill>
                  <a:srgbClr val="0000CC"/>
                </a:solidFill>
              </a:rPr>
              <a:t>감각</a:t>
            </a:r>
            <a:endParaRPr lang="en-US" altLang="ko-KR" sz="1100" b="1" dirty="0" smtClean="0">
              <a:solidFill>
                <a:srgbClr val="0000CC"/>
              </a:solidFill>
            </a:endParaRPr>
          </a:p>
          <a:p>
            <a:endParaRPr lang="en-US" altLang="ko-KR" sz="1100" b="1" dirty="0"/>
          </a:p>
          <a:p>
            <a:endParaRPr lang="en-US" altLang="ko-KR" sz="1100" b="1" dirty="0" smtClean="0"/>
          </a:p>
          <a:p>
            <a:endParaRPr lang="en-US" altLang="ko-KR" sz="1100" b="1" dirty="0"/>
          </a:p>
          <a:p>
            <a:endParaRPr lang="en-US" altLang="ko-KR" sz="1100" b="1" dirty="0" smtClean="0"/>
          </a:p>
          <a:p>
            <a:endParaRPr lang="en-US" altLang="ko-KR" sz="1100" b="1" dirty="0"/>
          </a:p>
          <a:p>
            <a:endParaRPr lang="en-US" altLang="ko-KR" sz="1100" b="1" dirty="0" smtClean="0"/>
          </a:p>
          <a:p>
            <a:endParaRPr lang="en-US" altLang="ko-KR" sz="1100" b="1" dirty="0"/>
          </a:p>
          <a:p>
            <a:endParaRPr lang="en-US" altLang="ko-KR" sz="1100" b="1" dirty="0" smtClean="0"/>
          </a:p>
          <a:p>
            <a:endParaRPr lang="en-US" altLang="ko-KR" sz="1100" b="1" dirty="0"/>
          </a:p>
          <a:p>
            <a:endParaRPr lang="en-US" altLang="ko-KR" sz="1100" b="1" dirty="0" smtClean="0"/>
          </a:p>
          <a:p>
            <a:endParaRPr lang="en-US" altLang="ko-KR" sz="1100" b="1" dirty="0"/>
          </a:p>
          <a:p>
            <a:endParaRPr lang="en-US" altLang="ko-KR" sz="1100" b="1" dirty="0" smtClean="0"/>
          </a:p>
          <a:p>
            <a:endParaRPr lang="en-US" altLang="ko-KR" sz="1100" b="1" dirty="0"/>
          </a:p>
          <a:p>
            <a:endParaRPr lang="en-US" altLang="ko-KR" sz="1100" b="1" dirty="0" smtClean="0"/>
          </a:p>
          <a:p>
            <a:endParaRPr lang="en-US" altLang="ko-KR" sz="1100" b="1" dirty="0"/>
          </a:p>
          <a:p>
            <a:endParaRPr lang="en-US" altLang="ko-KR" sz="1100" b="1" dirty="0" smtClean="0"/>
          </a:p>
          <a:p>
            <a:endParaRPr lang="en-US" altLang="ko-KR" sz="1100" b="1" dirty="0"/>
          </a:p>
          <a:p>
            <a:endParaRPr lang="en-US" altLang="ko-KR" sz="1100" b="1" dirty="0" smtClean="0"/>
          </a:p>
          <a:p>
            <a:endParaRPr lang="en-US" altLang="ko-KR" sz="1100" b="1" dirty="0"/>
          </a:p>
          <a:p>
            <a:endParaRPr lang="en-US" altLang="ko-KR" sz="1100" b="1" dirty="0" smtClean="0"/>
          </a:p>
          <a:p>
            <a:endParaRPr lang="en-US" altLang="ko-KR" sz="1100" b="1" dirty="0"/>
          </a:p>
          <a:p>
            <a:endParaRPr lang="en-US" altLang="ko-KR" sz="1100" b="1" dirty="0" smtClean="0"/>
          </a:p>
          <a:p>
            <a:r>
              <a:rPr lang="en-US" altLang="ko-KR" sz="1100" b="1" dirty="0" smtClean="0">
                <a:solidFill>
                  <a:srgbClr val="0000CC"/>
                </a:solidFill>
              </a:rPr>
              <a:t>Cervical</a:t>
            </a:r>
            <a:r>
              <a:rPr lang="ko-KR" altLang="en-US" sz="1100" b="1" dirty="0" smtClean="0">
                <a:solidFill>
                  <a:srgbClr val="0000CC"/>
                </a:solidFill>
              </a:rPr>
              <a:t> 경수 </a:t>
            </a:r>
            <a:r>
              <a:rPr lang="en-US" altLang="ko-KR" sz="1100" b="1" dirty="0" smtClean="0">
                <a:solidFill>
                  <a:srgbClr val="0000CC"/>
                </a:solidFill>
              </a:rPr>
              <a:t>8</a:t>
            </a:r>
          </a:p>
          <a:p>
            <a:r>
              <a:rPr lang="en-US" altLang="ko-KR" sz="1100" b="1" dirty="0" smtClean="0">
                <a:solidFill>
                  <a:srgbClr val="0000CC"/>
                </a:solidFill>
              </a:rPr>
              <a:t>Thoracic</a:t>
            </a:r>
            <a:r>
              <a:rPr lang="ko-KR" altLang="en-US" sz="1100" b="1" dirty="0" smtClean="0">
                <a:solidFill>
                  <a:srgbClr val="0000CC"/>
                </a:solidFill>
              </a:rPr>
              <a:t> 흉수</a:t>
            </a:r>
            <a:r>
              <a:rPr lang="en-US" altLang="ko-KR" sz="1100" b="1" dirty="0" smtClean="0">
                <a:solidFill>
                  <a:srgbClr val="0000CC"/>
                </a:solidFill>
              </a:rPr>
              <a:t> 12</a:t>
            </a:r>
          </a:p>
          <a:p>
            <a:r>
              <a:rPr lang="en-US" altLang="ko-KR" sz="1100" b="1" dirty="0" smtClean="0">
                <a:solidFill>
                  <a:srgbClr val="0000CC"/>
                </a:solidFill>
              </a:rPr>
              <a:t>Lumber</a:t>
            </a:r>
            <a:r>
              <a:rPr lang="ko-KR" altLang="en-US" sz="1100" b="1" dirty="0" smtClean="0">
                <a:solidFill>
                  <a:srgbClr val="0000CC"/>
                </a:solidFill>
              </a:rPr>
              <a:t> </a:t>
            </a:r>
            <a:r>
              <a:rPr lang="ko-KR" altLang="en-US" sz="1100" b="1" dirty="0" err="1" smtClean="0">
                <a:solidFill>
                  <a:srgbClr val="0000CC"/>
                </a:solidFill>
              </a:rPr>
              <a:t>요수</a:t>
            </a:r>
            <a:r>
              <a:rPr lang="en-US" altLang="ko-KR" sz="1100" b="1" dirty="0" smtClean="0">
                <a:solidFill>
                  <a:srgbClr val="0000CC"/>
                </a:solidFill>
              </a:rPr>
              <a:t> 5</a:t>
            </a:r>
          </a:p>
          <a:p>
            <a:r>
              <a:rPr lang="en-US" altLang="ko-KR" sz="1100" b="1" dirty="0" smtClean="0">
                <a:solidFill>
                  <a:srgbClr val="0000CC"/>
                </a:solidFill>
              </a:rPr>
              <a:t>Sacral</a:t>
            </a:r>
            <a:r>
              <a:rPr lang="ko-KR" altLang="en-US" sz="1100" b="1" dirty="0" smtClean="0">
                <a:solidFill>
                  <a:srgbClr val="0000CC"/>
                </a:solidFill>
              </a:rPr>
              <a:t> </a:t>
            </a:r>
            <a:r>
              <a:rPr lang="ko-KR" altLang="en-US" sz="1100" b="1" dirty="0" smtClean="0">
                <a:solidFill>
                  <a:srgbClr val="0000CC"/>
                </a:solidFill>
              </a:rPr>
              <a:t>  천수</a:t>
            </a:r>
            <a:r>
              <a:rPr lang="en-US" altLang="ko-KR" sz="1100" b="1" dirty="0" smtClean="0">
                <a:solidFill>
                  <a:srgbClr val="0000CC"/>
                </a:solidFill>
              </a:rPr>
              <a:t> </a:t>
            </a:r>
            <a:r>
              <a:rPr lang="en-US" altLang="ko-KR" sz="1100" b="1" dirty="0" smtClean="0">
                <a:solidFill>
                  <a:srgbClr val="0000CC"/>
                </a:solidFill>
              </a:rPr>
              <a:t>5</a:t>
            </a:r>
          </a:p>
          <a:p>
            <a:r>
              <a:rPr lang="ko-KR" altLang="en-US" sz="1100" b="1" dirty="0" err="1" smtClean="0">
                <a:solidFill>
                  <a:srgbClr val="0000CC"/>
                </a:solidFill>
              </a:rPr>
              <a:t>마미</a:t>
            </a:r>
            <a:r>
              <a:rPr lang="ko-KR" altLang="en-US" sz="1100" b="1" dirty="0" smtClean="0">
                <a:solidFill>
                  <a:srgbClr val="0000CC"/>
                </a:solidFill>
              </a:rPr>
              <a:t> </a:t>
            </a:r>
            <a:r>
              <a:rPr lang="en-US" altLang="ko-KR" sz="1100" b="1" dirty="0" smtClean="0">
                <a:solidFill>
                  <a:srgbClr val="0000CC"/>
                </a:solidFill>
              </a:rPr>
              <a:t>1 </a:t>
            </a:r>
            <a:endParaRPr lang="en-US" altLang="ko-KR" sz="1100" b="1" dirty="0">
              <a:solidFill>
                <a:srgbClr val="0000CC"/>
              </a:solidFill>
            </a:endParaRPr>
          </a:p>
          <a:p>
            <a:endParaRPr lang="en-US" altLang="ko-KR" sz="1100" b="1" dirty="0"/>
          </a:p>
          <a:p>
            <a:endParaRPr lang="en-US" altLang="ko-KR" sz="1100" b="1" dirty="0" smtClean="0"/>
          </a:p>
          <a:p>
            <a:endParaRPr lang="ko-KR" altLang="en-US" sz="1100" b="1" dirty="0"/>
          </a:p>
        </p:txBody>
      </p:sp>
    </p:spTree>
    <p:extLst>
      <p:ext uri="{BB962C8B-B14F-4D97-AF65-F5344CB8AC3E}">
        <p14:creationId xmlns:p14="http://schemas.microsoft.com/office/powerpoint/2010/main" val="38333515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F:\jjang\박자세\2016 제8회 특별한 뇌과학\8-3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59711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3568" y="3861048"/>
            <a:ext cx="792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인</a:t>
            </a:r>
            <a:r>
              <a:rPr lang="ko-KR" altLang="en-US" sz="1400" dirty="0"/>
              <a:t>간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668344" y="0"/>
            <a:ext cx="147565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100" b="1" dirty="0" smtClean="0"/>
          </a:p>
          <a:p>
            <a:r>
              <a:rPr lang="ko-KR" altLang="en-US" sz="1100" b="1" dirty="0" smtClean="0"/>
              <a:t>그림의 순서에 </a:t>
            </a:r>
            <a:endParaRPr lang="en-US" altLang="ko-KR" sz="1100" b="1" dirty="0" smtClean="0"/>
          </a:p>
          <a:p>
            <a:r>
              <a:rPr lang="ko-KR" altLang="en-US" sz="1100" b="1" dirty="0" smtClean="0"/>
              <a:t>주의할 것</a:t>
            </a:r>
            <a:endParaRPr lang="en-US" altLang="ko-KR" sz="1100" b="1" dirty="0" smtClean="0"/>
          </a:p>
          <a:p>
            <a:r>
              <a:rPr lang="en-US" altLang="ko-KR" sz="1100" b="1" dirty="0" smtClean="0"/>
              <a:t>(</a:t>
            </a:r>
            <a:r>
              <a:rPr lang="ko-KR" altLang="en-US" sz="1100" b="1" dirty="0" smtClean="0"/>
              <a:t>동영상 참조</a:t>
            </a:r>
            <a:r>
              <a:rPr lang="en-US" altLang="ko-KR" sz="1100" b="1" dirty="0" smtClean="0"/>
              <a:t>)</a:t>
            </a:r>
          </a:p>
          <a:p>
            <a:endParaRPr lang="en-US" altLang="ko-KR" sz="1100" b="1" dirty="0"/>
          </a:p>
          <a:p>
            <a:r>
              <a:rPr lang="ko-KR" altLang="en-US" sz="1100" b="1" dirty="0" smtClean="0"/>
              <a:t>환형동물</a:t>
            </a:r>
            <a:endParaRPr lang="en-US" altLang="ko-KR" sz="1100" b="1" dirty="0" smtClean="0"/>
          </a:p>
          <a:p>
            <a:r>
              <a:rPr lang="en-US" altLang="ko-KR" sz="1100" b="1" dirty="0"/>
              <a:t> </a:t>
            </a:r>
            <a:r>
              <a:rPr lang="en-US" altLang="ko-KR" sz="1100" b="1" dirty="0" smtClean="0"/>
              <a:t>;</a:t>
            </a:r>
            <a:r>
              <a:rPr lang="ko-KR" altLang="en-US" sz="1100" b="1" dirty="0" smtClean="0"/>
              <a:t>사다리꼴 신경계</a:t>
            </a:r>
            <a:endParaRPr lang="en-US" altLang="ko-KR" sz="1100" b="1" dirty="0" smtClean="0"/>
          </a:p>
          <a:p>
            <a:pPr marL="171450" indent="-171450">
              <a:buFont typeface="Wingdings"/>
              <a:buChar char="à"/>
            </a:pPr>
            <a:r>
              <a:rPr lang="ko-KR" altLang="en-US" sz="1100" b="1" dirty="0" smtClean="0">
                <a:sym typeface="Wingdings" panose="05000000000000000000" pitchFamily="2" charset="2"/>
              </a:rPr>
              <a:t>머리출현</a:t>
            </a:r>
            <a:endParaRPr lang="en-US" altLang="ko-KR" sz="1100" b="1" dirty="0" smtClean="0">
              <a:sym typeface="Wingdings" panose="05000000000000000000" pitchFamily="2" charset="2"/>
            </a:endParaRPr>
          </a:p>
          <a:p>
            <a:pPr marL="171450" indent="-171450">
              <a:buFont typeface="Wingdings"/>
              <a:buChar char="à"/>
            </a:pPr>
            <a:r>
              <a:rPr lang="ko-KR" altLang="en-US" sz="1100" b="1" dirty="0" smtClean="0">
                <a:sym typeface="Wingdings" panose="05000000000000000000" pitchFamily="2" charset="2"/>
              </a:rPr>
              <a:t>뇌간 </a:t>
            </a:r>
            <a:r>
              <a:rPr lang="en-US" altLang="ko-KR" sz="1100" b="1" dirty="0" smtClean="0">
                <a:sym typeface="Wingdings" panose="05000000000000000000" pitchFamily="2" charset="2"/>
              </a:rPr>
              <a:t>(</a:t>
            </a:r>
            <a:r>
              <a:rPr lang="ko-KR" altLang="en-US" sz="1100" b="1" dirty="0" err="1" smtClean="0">
                <a:sym typeface="Wingdings" panose="05000000000000000000" pitchFamily="2" charset="2"/>
              </a:rPr>
              <a:t>목이생김</a:t>
            </a:r>
            <a:r>
              <a:rPr lang="en-US" altLang="ko-KR" sz="1100" b="1" dirty="0" smtClean="0">
                <a:sym typeface="Wingdings" panose="05000000000000000000" pitchFamily="2" charset="2"/>
              </a:rPr>
              <a:t>)</a:t>
            </a:r>
            <a:endParaRPr lang="en-US" altLang="ko-KR" sz="1100" b="1" dirty="0" smtClean="0">
              <a:sym typeface="Wingdings" panose="05000000000000000000" pitchFamily="2" charset="2"/>
            </a:endParaRPr>
          </a:p>
          <a:p>
            <a:pPr marL="171450" indent="-171450">
              <a:buFont typeface="Wingdings"/>
              <a:buChar char="à"/>
            </a:pPr>
            <a:r>
              <a:rPr lang="ko-KR" altLang="en-US" sz="1100" b="1" dirty="0" smtClean="0">
                <a:sym typeface="Wingdings" panose="05000000000000000000" pitchFamily="2" charset="2"/>
              </a:rPr>
              <a:t>사지출현</a:t>
            </a:r>
            <a:endParaRPr lang="en-US" altLang="ko-KR" sz="1100" b="1" dirty="0" smtClean="0">
              <a:sym typeface="Wingdings" panose="05000000000000000000" pitchFamily="2" charset="2"/>
            </a:endParaRPr>
          </a:p>
          <a:p>
            <a:pPr marL="171450" indent="-171450">
              <a:buFont typeface="Wingdings"/>
              <a:buChar char="à"/>
            </a:pPr>
            <a:r>
              <a:rPr lang="ko-KR" altLang="en-US" sz="1100" b="1" dirty="0" err="1" smtClean="0">
                <a:sym typeface="Wingdings" panose="05000000000000000000" pitchFamily="2" charset="2"/>
              </a:rPr>
              <a:t>대뇌신피질</a:t>
            </a:r>
            <a:endParaRPr lang="en-US" altLang="ko-KR" sz="1100" b="1" dirty="0"/>
          </a:p>
          <a:p>
            <a:endParaRPr lang="en-US" altLang="ko-KR" sz="1100" b="1" dirty="0"/>
          </a:p>
          <a:p>
            <a:endParaRPr lang="en-US" altLang="ko-KR" sz="1100" b="1" dirty="0" smtClean="0"/>
          </a:p>
          <a:p>
            <a:endParaRPr lang="en-US" altLang="ko-KR" sz="1100" b="1" dirty="0"/>
          </a:p>
          <a:p>
            <a:endParaRPr lang="en-US" altLang="ko-KR" sz="1100" b="1" dirty="0" smtClean="0"/>
          </a:p>
          <a:p>
            <a:endParaRPr lang="en-US" altLang="ko-KR" sz="1100" b="1" dirty="0"/>
          </a:p>
          <a:p>
            <a:endParaRPr lang="en-US" altLang="ko-KR" sz="1100" b="1" dirty="0" smtClean="0"/>
          </a:p>
          <a:p>
            <a:endParaRPr lang="en-US" altLang="ko-KR" sz="1100" b="1" dirty="0"/>
          </a:p>
          <a:p>
            <a:endParaRPr lang="en-US" altLang="ko-KR" sz="1100" b="1" dirty="0" smtClean="0"/>
          </a:p>
          <a:p>
            <a:endParaRPr lang="en-US" altLang="ko-KR" sz="1100" b="1" dirty="0"/>
          </a:p>
          <a:p>
            <a:endParaRPr lang="en-US" altLang="ko-KR" sz="1100" b="1" dirty="0" smtClean="0"/>
          </a:p>
          <a:p>
            <a:endParaRPr lang="en-US" altLang="ko-KR" sz="1100" b="1" dirty="0"/>
          </a:p>
          <a:p>
            <a:endParaRPr lang="en-US" altLang="ko-KR" sz="1100" b="1" dirty="0" smtClean="0"/>
          </a:p>
          <a:p>
            <a:endParaRPr lang="en-US" altLang="ko-KR" sz="1100" b="1" dirty="0"/>
          </a:p>
          <a:p>
            <a:endParaRPr lang="en-US" altLang="ko-KR" sz="1100" b="1" dirty="0" smtClean="0"/>
          </a:p>
          <a:p>
            <a:endParaRPr lang="en-US" altLang="ko-KR" sz="1100" b="1" dirty="0"/>
          </a:p>
          <a:p>
            <a:endParaRPr lang="en-US" altLang="ko-KR" sz="1100" b="1" dirty="0" smtClean="0"/>
          </a:p>
          <a:p>
            <a:endParaRPr lang="en-US" altLang="ko-KR" sz="1100" b="1" dirty="0"/>
          </a:p>
          <a:p>
            <a:endParaRPr lang="en-US" altLang="ko-KR" sz="1100" b="1" dirty="0" smtClean="0"/>
          </a:p>
          <a:p>
            <a:endParaRPr lang="en-US" altLang="ko-KR" sz="1100" b="1" dirty="0"/>
          </a:p>
          <a:p>
            <a:endParaRPr lang="en-US" altLang="ko-KR" sz="1100" b="1" dirty="0" smtClean="0"/>
          </a:p>
          <a:p>
            <a:endParaRPr lang="en-US" altLang="ko-KR" sz="1100" b="1" dirty="0"/>
          </a:p>
          <a:p>
            <a:endParaRPr lang="en-US" altLang="ko-KR" sz="1100" b="1" dirty="0" smtClean="0"/>
          </a:p>
          <a:p>
            <a:endParaRPr lang="en-US" altLang="ko-KR" sz="1100" b="1" dirty="0"/>
          </a:p>
          <a:p>
            <a:endParaRPr lang="en-US" altLang="ko-KR" sz="1100" b="1" dirty="0" smtClean="0"/>
          </a:p>
          <a:p>
            <a:endParaRPr lang="ko-KR" altLang="en-US" sz="1100" b="1" dirty="0"/>
          </a:p>
        </p:txBody>
      </p:sp>
    </p:spTree>
    <p:extLst>
      <p:ext uri="{BB962C8B-B14F-4D97-AF65-F5344CB8AC3E}">
        <p14:creationId xmlns:p14="http://schemas.microsoft.com/office/powerpoint/2010/main" val="41624868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F:\jjang\박자세\2016 제8회 특별한 뇌과학\8-3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80" y="19100"/>
            <a:ext cx="5153744" cy="6871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F:\jjang\박자세\2016 제8회 특별한 뇌과학\8-3-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6800"/>
            <a:ext cx="3980165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4574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F:\jjang\박자세\2016 제8회 특별한 뇌과학\8-3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4" y="0"/>
            <a:ext cx="8618656" cy="6843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7504" y="44624"/>
            <a:ext cx="15841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[ Intestine</a:t>
            </a:r>
            <a:r>
              <a:rPr lang="ko-KR" altLang="en-US" sz="1400" dirty="0" smtClean="0"/>
              <a:t> 단면</a:t>
            </a:r>
            <a:r>
              <a:rPr lang="en-US" altLang="ko-KR" sz="1400" dirty="0" smtClean="0"/>
              <a:t> ]</a:t>
            </a:r>
            <a:endParaRPr lang="ko-KR" altLang="en-US" sz="1400" dirty="0"/>
          </a:p>
        </p:txBody>
      </p:sp>
      <p:sp>
        <p:nvSpPr>
          <p:cNvPr id="4" name="TextBox 3"/>
          <p:cNvSpPr txBox="1"/>
          <p:nvPr/>
        </p:nvSpPr>
        <p:spPr>
          <a:xfrm>
            <a:off x="7812360" y="2053292"/>
            <a:ext cx="1331640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/>
              <a:t>(</a:t>
            </a:r>
            <a:r>
              <a:rPr lang="ko-KR" altLang="en-US" sz="1100" b="1" dirty="0" smtClean="0"/>
              <a:t>시계방향</a:t>
            </a:r>
            <a:r>
              <a:rPr lang="en-US" altLang="ko-KR" sz="1100" b="1" dirty="0" smtClean="0"/>
              <a:t>)</a:t>
            </a:r>
          </a:p>
          <a:p>
            <a:r>
              <a:rPr lang="en-US" altLang="ko-KR" sz="1100" b="1" dirty="0" smtClean="0"/>
              <a:t>Longitudinal</a:t>
            </a:r>
            <a:r>
              <a:rPr lang="ko-KR" altLang="en-US" sz="1100" b="1" dirty="0" smtClean="0"/>
              <a:t> </a:t>
            </a:r>
            <a:r>
              <a:rPr lang="en-US" altLang="ko-KR" sz="1100" b="1" dirty="0" smtClean="0"/>
              <a:t>layer</a:t>
            </a:r>
          </a:p>
          <a:p>
            <a:endParaRPr lang="en-US" altLang="ko-KR" sz="1100" b="1" dirty="0"/>
          </a:p>
          <a:p>
            <a:r>
              <a:rPr lang="en-US" altLang="ko-KR" sz="1100" b="1" dirty="0" smtClean="0"/>
              <a:t>Circular layer</a:t>
            </a:r>
          </a:p>
          <a:p>
            <a:endParaRPr lang="en-US" altLang="ko-KR" sz="1100" b="1" dirty="0"/>
          </a:p>
          <a:p>
            <a:r>
              <a:rPr lang="en-US" altLang="ko-KR" sz="1100" b="1" dirty="0" err="1" smtClean="0"/>
              <a:t>Myenteric</a:t>
            </a:r>
            <a:r>
              <a:rPr lang="en-US" altLang="ko-KR" sz="1100" b="1" dirty="0" smtClean="0"/>
              <a:t> plexus </a:t>
            </a:r>
          </a:p>
          <a:p>
            <a:r>
              <a:rPr lang="ko-KR" altLang="en-US" sz="1100" b="1" dirty="0" err="1" smtClean="0"/>
              <a:t>근육신경총</a:t>
            </a:r>
            <a:endParaRPr lang="en-US" altLang="ko-KR" sz="1100" b="1" dirty="0" smtClean="0"/>
          </a:p>
          <a:p>
            <a:endParaRPr lang="en-US" altLang="ko-KR" sz="1100" b="1" dirty="0"/>
          </a:p>
          <a:p>
            <a:r>
              <a:rPr lang="en-US" altLang="ko-KR" sz="1100" b="1" dirty="0" err="1" smtClean="0"/>
              <a:t>Subcocus</a:t>
            </a:r>
            <a:r>
              <a:rPr lang="en-US" altLang="ko-KR" sz="1100" b="1" dirty="0" smtClean="0"/>
              <a:t> plexus </a:t>
            </a:r>
          </a:p>
          <a:p>
            <a:r>
              <a:rPr lang="ko-KR" altLang="en-US" sz="1100" b="1" dirty="0" smtClean="0"/>
              <a:t>점막아래</a:t>
            </a:r>
            <a:r>
              <a:rPr lang="en-US" altLang="ko-KR" sz="1100" b="1" dirty="0" smtClean="0"/>
              <a:t> </a:t>
            </a:r>
            <a:r>
              <a:rPr lang="ko-KR" altLang="en-US" sz="1100" b="1" dirty="0" err="1" smtClean="0"/>
              <a:t>신경총</a:t>
            </a:r>
            <a:endParaRPr lang="en-US" altLang="ko-KR" sz="1100" b="1" dirty="0" smtClean="0"/>
          </a:p>
          <a:p>
            <a:endParaRPr lang="en-US" altLang="ko-KR" sz="1100" b="1" dirty="0"/>
          </a:p>
          <a:p>
            <a:r>
              <a:rPr lang="en-US" altLang="ko-KR" sz="1100" b="1" dirty="0" smtClean="0">
                <a:solidFill>
                  <a:srgbClr val="0000CC"/>
                </a:solidFill>
              </a:rPr>
              <a:t>Splanchnic ganglion</a:t>
            </a:r>
          </a:p>
          <a:p>
            <a:endParaRPr lang="en-US" altLang="ko-KR" sz="1100" b="1" dirty="0"/>
          </a:p>
          <a:p>
            <a:r>
              <a:rPr lang="en-US" altLang="ko-KR" sz="1100" b="1" dirty="0" smtClean="0"/>
              <a:t>Visceral afferent nerve</a:t>
            </a:r>
          </a:p>
          <a:p>
            <a:r>
              <a:rPr lang="ko-KR" altLang="en-US" sz="1100" b="1" dirty="0" smtClean="0"/>
              <a:t>내장감각신경</a:t>
            </a:r>
            <a:endParaRPr lang="en-US" altLang="ko-KR" sz="1100" b="1" dirty="0"/>
          </a:p>
          <a:p>
            <a:endParaRPr lang="en-US" altLang="ko-KR" sz="1100" b="1" dirty="0" smtClean="0"/>
          </a:p>
          <a:p>
            <a:r>
              <a:rPr lang="en-US" altLang="ko-KR" sz="1100" b="1" dirty="0" smtClean="0">
                <a:solidFill>
                  <a:srgbClr val="00B050"/>
                </a:solidFill>
              </a:rPr>
              <a:t>Parasympathetic nerve</a:t>
            </a:r>
          </a:p>
          <a:p>
            <a:endParaRPr lang="en-US" altLang="ko-KR" sz="1100" b="1" dirty="0"/>
          </a:p>
          <a:p>
            <a:r>
              <a:rPr lang="en-US" altLang="ko-KR" sz="1100" b="1" dirty="0" err="1" smtClean="0"/>
              <a:t>Mesentary</a:t>
            </a:r>
            <a:endParaRPr lang="en-US" altLang="ko-KR" sz="1100" b="1" dirty="0" smtClean="0"/>
          </a:p>
          <a:p>
            <a:r>
              <a:rPr lang="ko-KR" altLang="en-US" sz="1100" b="1" dirty="0" err="1" smtClean="0"/>
              <a:t>장간막</a:t>
            </a:r>
            <a:endParaRPr lang="en-US" altLang="ko-KR" sz="1100" b="1" dirty="0" smtClean="0"/>
          </a:p>
          <a:p>
            <a:endParaRPr lang="en-US" altLang="ko-KR" sz="1100" b="1" dirty="0"/>
          </a:p>
          <a:p>
            <a:r>
              <a:rPr lang="ko-KR" altLang="en-US" sz="1100" b="1" dirty="0" smtClean="0"/>
              <a:t>장막</a:t>
            </a:r>
            <a:endParaRPr lang="en-US" altLang="ko-KR" sz="1100" b="1" dirty="0" smtClean="0"/>
          </a:p>
        </p:txBody>
      </p:sp>
    </p:spTree>
    <p:extLst>
      <p:ext uri="{BB962C8B-B14F-4D97-AF65-F5344CB8AC3E}">
        <p14:creationId xmlns:p14="http://schemas.microsoft.com/office/powerpoint/2010/main" val="42135707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F:\jjang\박자세\2016 제8회 특별한 뇌과학\8-3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8" y="476672"/>
            <a:ext cx="9099070" cy="5339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5436096" y="3068960"/>
            <a:ext cx="3707904" cy="2592288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7452320" y="2420888"/>
            <a:ext cx="1691680" cy="648072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-5243" y="-27384"/>
            <a:ext cx="2049873" cy="769441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rgbClr val="0000CC"/>
                </a:solidFill>
              </a:rPr>
              <a:t>Dorsal</a:t>
            </a:r>
            <a:r>
              <a:rPr lang="ko-KR" altLang="en-US" sz="1100" b="1" dirty="0" smtClean="0">
                <a:solidFill>
                  <a:srgbClr val="0000CC"/>
                </a:solidFill>
              </a:rPr>
              <a:t> </a:t>
            </a:r>
            <a:r>
              <a:rPr lang="en-US" altLang="ko-KR" sz="1100" b="1" dirty="0" smtClean="0">
                <a:solidFill>
                  <a:srgbClr val="0000CC"/>
                </a:solidFill>
              </a:rPr>
              <a:t>root ganglion</a:t>
            </a:r>
            <a:r>
              <a:rPr lang="en-US" altLang="ko-KR" sz="1100" b="1" dirty="0" smtClean="0"/>
              <a:t> 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DRG</a:t>
            </a:r>
          </a:p>
          <a:p>
            <a:endParaRPr lang="en-US" altLang="ko-KR" sz="1100" b="1" dirty="0">
              <a:solidFill>
                <a:srgbClr val="FF0000"/>
              </a:solidFill>
            </a:endParaRPr>
          </a:p>
          <a:p>
            <a:r>
              <a:rPr lang="ko-KR" altLang="en-US" sz="1100" b="1" dirty="0" smtClean="0">
                <a:solidFill>
                  <a:srgbClr val="FF0000"/>
                </a:solidFill>
              </a:rPr>
              <a:t>피부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,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근육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,</a:t>
            </a:r>
            <a:r>
              <a:rPr lang="ko-KR" altLang="en-US" sz="1100" b="1" dirty="0" err="1" smtClean="0">
                <a:solidFill>
                  <a:srgbClr val="FF0000"/>
                </a:solidFill>
              </a:rPr>
              <a:t>근방</a:t>
            </a:r>
            <a:r>
              <a:rPr lang="ko-KR" altLang="en-US" sz="1100" b="1" dirty="0" err="1">
                <a:solidFill>
                  <a:srgbClr val="FF0000"/>
                </a:solidFill>
              </a:rPr>
              <a:t>추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, </a:t>
            </a:r>
          </a:p>
          <a:p>
            <a:r>
              <a:rPr lang="en-US" altLang="ko-KR" sz="1100" b="1" dirty="0" smtClean="0">
                <a:solidFill>
                  <a:srgbClr val="FF0000"/>
                </a:solidFill>
              </a:rPr>
              <a:t>GTO (</a:t>
            </a:r>
            <a:r>
              <a:rPr lang="en-US" altLang="ko-KR" sz="1100" b="1" dirty="0" err="1" smtClean="0">
                <a:solidFill>
                  <a:srgbClr val="FF0000"/>
                </a:solidFill>
              </a:rPr>
              <a:t>golgi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 tendon organ)</a:t>
            </a:r>
            <a:endParaRPr lang="en-US" altLang="ko-KR" sz="1100" b="1" dirty="0"/>
          </a:p>
        </p:txBody>
      </p:sp>
      <p:sp>
        <p:nvSpPr>
          <p:cNvPr id="6" name="직사각형 5"/>
          <p:cNvSpPr/>
          <p:nvPr/>
        </p:nvSpPr>
        <p:spPr>
          <a:xfrm>
            <a:off x="0" y="2514600"/>
            <a:ext cx="366936" cy="6263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0" y="5750004"/>
            <a:ext cx="2123728" cy="110799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rgbClr val="00B050"/>
                </a:solidFill>
              </a:rPr>
              <a:t>Marginal zone</a:t>
            </a:r>
          </a:p>
          <a:p>
            <a:r>
              <a:rPr lang="en-US" altLang="ko-KR" sz="1100" b="1" dirty="0" err="1" smtClean="0">
                <a:solidFill>
                  <a:srgbClr val="0000CC"/>
                </a:solidFill>
              </a:rPr>
              <a:t>Substantia</a:t>
            </a:r>
            <a:r>
              <a:rPr lang="en-US" altLang="ko-KR" sz="1100" b="1" dirty="0" smtClean="0">
                <a:solidFill>
                  <a:srgbClr val="0000CC"/>
                </a:solidFill>
              </a:rPr>
              <a:t> </a:t>
            </a:r>
            <a:r>
              <a:rPr lang="en-US" altLang="ko-KR" sz="1100" b="1" dirty="0" err="1" smtClean="0">
                <a:solidFill>
                  <a:srgbClr val="0000CC"/>
                </a:solidFill>
              </a:rPr>
              <a:t>gelatinosa</a:t>
            </a:r>
            <a:r>
              <a:rPr lang="en-US" altLang="ko-KR" sz="1100" b="1" dirty="0" smtClean="0">
                <a:solidFill>
                  <a:srgbClr val="0000CC"/>
                </a:solidFill>
              </a:rPr>
              <a:t> </a:t>
            </a:r>
            <a:r>
              <a:rPr lang="ko-KR" altLang="en-US" sz="1100" b="1" dirty="0" err="1" smtClean="0">
                <a:solidFill>
                  <a:srgbClr val="0000CC"/>
                </a:solidFill>
              </a:rPr>
              <a:t>교양질</a:t>
            </a:r>
            <a:endParaRPr lang="en-US" altLang="ko-KR" sz="1100" b="1" dirty="0" smtClean="0">
              <a:solidFill>
                <a:srgbClr val="0000CC"/>
              </a:solidFill>
            </a:endParaRPr>
          </a:p>
          <a:p>
            <a:r>
              <a:rPr lang="en-US" altLang="ko-KR" sz="1100" b="1" dirty="0" smtClean="0"/>
              <a:t>Lateral</a:t>
            </a:r>
            <a:r>
              <a:rPr lang="ko-KR" altLang="en-US" sz="1100" b="1" dirty="0" smtClean="0"/>
              <a:t> </a:t>
            </a:r>
            <a:r>
              <a:rPr lang="en-US" altLang="ko-KR" sz="1100" b="1" dirty="0" smtClean="0"/>
              <a:t>gray horn</a:t>
            </a:r>
          </a:p>
          <a:p>
            <a:r>
              <a:rPr lang="ko-KR" altLang="en-US" sz="1100" b="1" dirty="0" err="1" smtClean="0">
                <a:solidFill>
                  <a:srgbClr val="FF0000"/>
                </a:solidFill>
              </a:rPr>
              <a:t>교감신경절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 절전세포</a:t>
            </a:r>
            <a:endParaRPr lang="en-US" altLang="ko-KR" sz="1100" b="1" dirty="0" smtClean="0">
              <a:solidFill>
                <a:srgbClr val="FF0000"/>
              </a:solidFill>
            </a:endParaRPr>
          </a:p>
          <a:p>
            <a:r>
              <a:rPr lang="en-US" altLang="ko-KR" sz="1100" b="1" dirty="0" smtClean="0">
                <a:solidFill>
                  <a:srgbClr val="00B050"/>
                </a:solidFill>
              </a:rPr>
              <a:t>Distal limb </a:t>
            </a:r>
            <a:r>
              <a:rPr lang="ko-KR" altLang="en-US" sz="1100" b="1" dirty="0" err="1" smtClean="0">
                <a:solidFill>
                  <a:srgbClr val="00B050"/>
                </a:solidFill>
              </a:rPr>
              <a:t>원위부</a:t>
            </a:r>
            <a:r>
              <a:rPr lang="en-US" altLang="ko-KR" sz="1100" b="1" dirty="0" smtClean="0">
                <a:solidFill>
                  <a:srgbClr val="00B050"/>
                </a:solidFill>
              </a:rPr>
              <a:t> </a:t>
            </a:r>
          </a:p>
          <a:p>
            <a:r>
              <a:rPr lang="en-US" altLang="ko-KR" sz="1100" b="1" dirty="0" smtClean="0">
                <a:solidFill>
                  <a:srgbClr val="00B050"/>
                </a:solidFill>
              </a:rPr>
              <a:t>Proximal</a:t>
            </a:r>
            <a:r>
              <a:rPr lang="ko-KR" altLang="en-US" sz="1100" b="1" dirty="0" smtClean="0">
                <a:solidFill>
                  <a:srgbClr val="00B050"/>
                </a:solidFill>
              </a:rPr>
              <a:t> </a:t>
            </a:r>
            <a:r>
              <a:rPr lang="en-US" altLang="ko-KR" sz="1100" b="1" dirty="0" smtClean="0">
                <a:solidFill>
                  <a:srgbClr val="00B050"/>
                </a:solidFill>
              </a:rPr>
              <a:t>limb </a:t>
            </a:r>
            <a:r>
              <a:rPr lang="ko-KR" altLang="en-US" sz="1100" b="1" dirty="0" err="1" smtClean="0">
                <a:solidFill>
                  <a:srgbClr val="00B050"/>
                </a:solidFill>
              </a:rPr>
              <a:t>근위부</a:t>
            </a:r>
            <a:r>
              <a:rPr lang="en-US" altLang="ko-KR" sz="1100" b="1" dirty="0" smtClean="0">
                <a:solidFill>
                  <a:srgbClr val="00B050"/>
                </a:solidFill>
              </a:rPr>
              <a:t> </a:t>
            </a:r>
            <a:endParaRPr lang="en-US" altLang="ko-KR" sz="1100" b="1" dirty="0">
              <a:solidFill>
                <a:srgbClr val="00B05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04048" y="-24368"/>
            <a:ext cx="1714014" cy="110799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100" b="1" dirty="0" err="1" smtClean="0"/>
              <a:t>Cuneatus</a:t>
            </a:r>
            <a:r>
              <a:rPr lang="ko-KR" altLang="en-US" sz="1100" b="1" dirty="0" smtClean="0"/>
              <a:t> 쐐기다발</a:t>
            </a:r>
            <a:r>
              <a:rPr lang="en-US" altLang="ko-KR" sz="1100" b="1" dirty="0" smtClean="0"/>
              <a:t> </a:t>
            </a:r>
          </a:p>
          <a:p>
            <a:r>
              <a:rPr lang="en-US" altLang="ko-KR" sz="1100" b="1" dirty="0" err="1" smtClean="0"/>
              <a:t>Gracilis</a:t>
            </a:r>
            <a:r>
              <a:rPr lang="ko-KR" altLang="en-US" sz="1100" b="1" dirty="0" smtClean="0"/>
              <a:t> </a:t>
            </a:r>
            <a:r>
              <a:rPr lang="ko-KR" altLang="en-US" sz="1100" b="1" dirty="0" err="1" smtClean="0"/>
              <a:t>얇은다발</a:t>
            </a:r>
            <a:endParaRPr lang="en-US" altLang="ko-KR" sz="1100" b="1" dirty="0" smtClean="0"/>
          </a:p>
          <a:p>
            <a:r>
              <a:rPr lang="en-US" altLang="ko-KR" sz="1100" b="1" dirty="0" smtClean="0">
                <a:solidFill>
                  <a:srgbClr val="FF0000"/>
                </a:solidFill>
              </a:rPr>
              <a:t>S1 : 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고유감각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분별촉각</a:t>
            </a:r>
            <a:endParaRPr lang="en-US" altLang="ko-KR" sz="1100" b="1" dirty="0" smtClean="0">
              <a:solidFill>
                <a:srgbClr val="FF0000"/>
              </a:solidFill>
            </a:endParaRPr>
          </a:p>
          <a:p>
            <a:endParaRPr lang="en-US" altLang="ko-KR" sz="1100" b="1" dirty="0">
              <a:solidFill>
                <a:srgbClr val="FF0000"/>
              </a:solidFill>
            </a:endParaRPr>
          </a:p>
          <a:p>
            <a:r>
              <a:rPr lang="ko-KR" altLang="en-US" sz="1100" b="1" dirty="0" smtClean="0">
                <a:solidFill>
                  <a:srgbClr val="0000CC"/>
                </a:solidFill>
              </a:rPr>
              <a:t>다리 </a:t>
            </a:r>
            <a:r>
              <a:rPr lang="en-US" altLang="ko-KR" sz="1100" b="1" dirty="0" smtClean="0">
                <a:solidFill>
                  <a:srgbClr val="0000CC"/>
                </a:solidFill>
              </a:rPr>
              <a:t>/ </a:t>
            </a:r>
            <a:r>
              <a:rPr lang="ko-KR" altLang="en-US" sz="1100" b="1" dirty="0" smtClean="0">
                <a:solidFill>
                  <a:srgbClr val="0000CC"/>
                </a:solidFill>
              </a:rPr>
              <a:t>몸통 </a:t>
            </a:r>
            <a:r>
              <a:rPr lang="en-US" altLang="ko-KR" sz="1100" b="1" dirty="0" smtClean="0">
                <a:solidFill>
                  <a:srgbClr val="0000CC"/>
                </a:solidFill>
              </a:rPr>
              <a:t>/ </a:t>
            </a:r>
            <a:r>
              <a:rPr lang="ko-KR" altLang="en-US" sz="1100" b="1" dirty="0" smtClean="0">
                <a:solidFill>
                  <a:srgbClr val="0000CC"/>
                </a:solidFill>
              </a:rPr>
              <a:t>어깨 </a:t>
            </a:r>
            <a:r>
              <a:rPr lang="en-US" altLang="ko-KR" sz="1100" b="1" dirty="0" smtClean="0">
                <a:solidFill>
                  <a:srgbClr val="0000CC"/>
                </a:solidFill>
              </a:rPr>
              <a:t>/ </a:t>
            </a:r>
            <a:r>
              <a:rPr lang="ko-KR" altLang="en-US" sz="1100" b="1" dirty="0" smtClean="0">
                <a:solidFill>
                  <a:srgbClr val="0000CC"/>
                </a:solidFill>
              </a:rPr>
              <a:t>팔</a:t>
            </a:r>
            <a:endParaRPr lang="en-US" altLang="ko-KR" sz="1100" b="1" dirty="0" smtClean="0">
              <a:solidFill>
                <a:srgbClr val="0000CC"/>
              </a:solidFill>
            </a:endParaRPr>
          </a:p>
          <a:p>
            <a:r>
              <a:rPr lang="en-US" altLang="ko-KR" sz="1100" b="1" dirty="0" smtClean="0">
                <a:solidFill>
                  <a:srgbClr val="0000CC"/>
                </a:solidFill>
                <a:sym typeface="Wingdings" panose="05000000000000000000" pitchFamily="2" charset="2"/>
              </a:rPr>
              <a:t> Posterior column</a:t>
            </a:r>
            <a:endParaRPr lang="en-US" altLang="ko-KR" sz="1100" b="1" dirty="0">
              <a:solidFill>
                <a:srgbClr val="0000CC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23728" y="5758894"/>
            <a:ext cx="2123728" cy="110799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rgbClr val="0000CC"/>
                </a:solidFill>
              </a:rPr>
              <a:t>Nerve of </a:t>
            </a:r>
            <a:r>
              <a:rPr lang="en-US" altLang="ko-KR" sz="1100" b="1" dirty="0" err="1" smtClean="0">
                <a:solidFill>
                  <a:srgbClr val="0000CC"/>
                </a:solidFill>
              </a:rPr>
              <a:t>dorsalis</a:t>
            </a:r>
            <a:endParaRPr lang="en-US" altLang="ko-KR" sz="1100" b="1" dirty="0" smtClean="0">
              <a:solidFill>
                <a:srgbClr val="0000CC"/>
              </a:solidFill>
            </a:endParaRPr>
          </a:p>
          <a:p>
            <a:r>
              <a:rPr lang="en-US" altLang="ko-KR" sz="1100" b="1" dirty="0" smtClean="0">
                <a:solidFill>
                  <a:srgbClr val="0000CC"/>
                </a:solidFill>
              </a:rPr>
              <a:t>Clark’s column </a:t>
            </a:r>
            <a:r>
              <a:rPr lang="en-US" altLang="ko-KR" sz="11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ø=20</a:t>
            </a:r>
            <a:r>
              <a:rPr lang="el-GR" altLang="ko-KR" sz="11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μ</a:t>
            </a:r>
            <a:r>
              <a:rPr lang="en-US" altLang="ko-KR" sz="11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m</a:t>
            </a:r>
          </a:p>
          <a:p>
            <a:r>
              <a:rPr lang="ko-KR" altLang="en-US" sz="1100" b="1" dirty="0" smtClean="0">
                <a:solidFill>
                  <a:srgbClr val="00B050"/>
                </a:solidFill>
                <a:latin typeface="맑은 고딕"/>
                <a:ea typeface="맑은 고딕"/>
              </a:rPr>
              <a:t>부교감</a:t>
            </a:r>
            <a:r>
              <a:rPr lang="en-US" altLang="ko-KR" sz="1100" b="1" dirty="0" smtClean="0">
                <a:solidFill>
                  <a:srgbClr val="00B050"/>
                </a:solidFill>
                <a:latin typeface="맑은 고딕"/>
                <a:ea typeface="맑은 고딕"/>
              </a:rPr>
              <a:t> S1~S5</a:t>
            </a:r>
          </a:p>
          <a:p>
            <a:r>
              <a:rPr lang="ko-KR" altLang="en-US" sz="1100" b="1" dirty="0" err="1" smtClean="0">
                <a:solidFill>
                  <a:srgbClr val="FF0000"/>
                </a:solidFill>
                <a:latin typeface="맑은 고딕"/>
                <a:ea typeface="맑은 고딕"/>
              </a:rPr>
              <a:t>굴근</a:t>
            </a:r>
            <a:r>
              <a:rPr lang="en-US" altLang="ko-KR" sz="11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 / </a:t>
            </a:r>
            <a:r>
              <a:rPr lang="ko-KR" altLang="en-US" sz="1100" b="1" dirty="0" err="1" smtClean="0">
                <a:solidFill>
                  <a:srgbClr val="FF0000"/>
                </a:solidFill>
                <a:latin typeface="맑은 고딕"/>
                <a:ea typeface="맑은 고딕"/>
              </a:rPr>
              <a:t>신근</a:t>
            </a:r>
            <a:endParaRPr lang="en-US" altLang="ko-KR" sz="1100" b="1" dirty="0" smtClean="0">
              <a:solidFill>
                <a:srgbClr val="FF0000"/>
              </a:solidFill>
              <a:latin typeface="맑은 고딕"/>
              <a:ea typeface="맑은 고딕"/>
            </a:endParaRPr>
          </a:p>
          <a:p>
            <a:r>
              <a:rPr lang="ko-KR" altLang="ko-KR" sz="11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α</a:t>
            </a:r>
            <a:r>
              <a:rPr lang="en-US" altLang="ko-KR" sz="11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MN </a:t>
            </a:r>
          </a:p>
          <a:p>
            <a:r>
              <a:rPr lang="en-US" altLang="ko-KR" sz="1100" b="1" dirty="0" err="1" smtClean="0">
                <a:solidFill>
                  <a:srgbClr val="0000CC"/>
                </a:solidFill>
                <a:latin typeface="맑은 고딕"/>
                <a:ea typeface="맑은 고딕"/>
              </a:rPr>
              <a:t>γMN</a:t>
            </a:r>
            <a:endParaRPr lang="en-US" altLang="ko-KR" sz="1100" b="1" dirty="0">
              <a:solidFill>
                <a:srgbClr val="0000CC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66876" y="5768842"/>
            <a:ext cx="2123728" cy="110799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100" b="1" dirty="0" err="1" smtClean="0"/>
              <a:t>Rexed</a:t>
            </a:r>
            <a:r>
              <a:rPr lang="en-US" altLang="ko-KR" sz="1100" b="1" dirty="0" smtClean="0"/>
              <a:t> </a:t>
            </a:r>
            <a:r>
              <a:rPr lang="en-US" altLang="ko-KR" sz="1100" b="1" dirty="0" err="1" smtClean="0"/>
              <a:t>laminae</a:t>
            </a:r>
            <a:endParaRPr lang="en-US" altLang="ko-KR" sz="1100" b="1" dirty="0" smtClean="0"/>
          </a:p>
          <a:p>
            <a:r>
              <a:rPr lang="en-US" altLang="ko-KR" sz="1100" b="1" dirty="0" smtClean="0">
                <a:solidFill>
                  <a:srgbClr val="0000CC"/>
                </a:solidFill>
              </a:rPr>
              <a:t>gray matter </a:t>
            </a:r>
            <a:r>
              <a:rPr lang="ko-KR" altLang="en-US" sz="1100" b="1" dirty="0" smtClean="0">
                <a:solidFill>
                  <a:srgbClr val="0000CC"/>
                </a:solidFill>
              </a:rPr>
              <a:t>신경세포군집</a:t>
            </a:r>
            <a:endParaRPr lang="en-US" altLang="ko-KR" sz="1100" b="1" dirty="0" smtClean="0">
              <a:solidFill>
                <a:srgbClr val="0000CC"/>
              </a:solidFill>
            </a:endParaRPr>
          </a:p>
          <a:p>
            <a:endParaRPr lang="en-US" altLang="ko-KR" sz="1100" b="1" dirty="0">
              <a:solidFill>
                <a:srgbClr val="0000CC"/>
              </a:solidFill>
            </a:endParaRPr>
          </a:p>
          <a:p>
            <a:r>
              <a:rPr lang="en-US" altLang="ko-KR" sz="1100" b="1" dirty="0" smtClean="0">
                <a:solidFill>
                  <a:srgbClr val="FF0000"/>
                </a:solidFill>
              </a:rPr>
              <a:t>I,II 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통증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,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온도</a:t>
            </a:r>
            <a:endParaRPr lang="en-US" altLang="ko-KR" sz="1100" b="1" dirty="0" smtClean="0">
              <a:solidFill>
                <a:srgbClr val="FF0000"/>
              </a:solidFill>
            </a:endParaRPr>
          </a:p>
          <a:p>
            <a:r>
              <a:rPr lang="ko-KR" altLang="en-US" sz="1100" b="1" dirty="0" smtClean="0">
                <a:solidFill>
                  <a:srgbClr val="0000CC"/>
                </a:solidFill>
              </a:rPr>
              <a:t>Ⅲ</a:t>
            </a:r>
            <a:r>
              <a:rPr lang="en-US" altLang="ko-KR" sz="1100" b="1" dirty="0" smtClean="0">
                <a:solidFill>
                  <a:srgbClr val="0000CC"/>
                </a:solidFill>
              </a:rPr>
              <a:t>,Ⅳ </a:t>
            </a:r>
            <a:r>
              <a:rPr lang="ko-KR" altLang="en-US" sz="1100" b="1" dirty="0" smtClean="0">
                <a:solidFill>
                  <a:srgbClr val="0000CC"/>
                </a:solidFill>
              </a:rPr>
              <a:t>진동</a:t>
            </a:r>
            <a:r>
              <a:rPr lang="en-US" altLang="ko-KR" sz="1100" b="1" dirty="0" smtClean="0">
                <a:solidFill>
                  <a:srgbClr val="0000CC"/>
                </a:solidFill>
              </a:rPr>
              <a:t>, </a:t>
            </a:r>
            <a:r>
              <a:rPr lang="ko-KR" altLang="en-US" sz="1100" b="1" dirty="0" smtClean="0">
                <a:solidFill>
                  <a:srgbClr val="0000CC"/>
                </a:solidFill>
              </a:rPr>
              <a:t>압력</a:t>
            </a:r>
            <a:r>
              <a:rPr lang="en-US" altLang="ko-KR" sz="1100" b="1" dirty="0" smtClean="0">
                <a:solidFill>
                  <a:srgbClr val="0000CC"/>
                </a:solidFill>
              </a:rPr>
              <a:t>, </a:t>
            </a:r>
            <a:r>
              <a:rPr lang="ko-KR" altLang="en-US" sz="1100" b="1" dirty="0" smtClean="0">
                <a:solidFill>
                  <a:srgbClr val="0000CC"/>
                </a:solidFill>
              </a:rPr>
              <a:t>촉각</a:t>
            </a:r>
            <a:endParaRPr lang="en-US" altLang="ko-KR" sz="1100" b="1" dirty="0" smtClean="0">
              <a:solidFill>
                <a:srgbClr val="0000CC"/>
              </a:solidFill>
            </a:endParaRPr>
          </a:p>
          <a:p>
            <a:r>
              <a:rPr lang="en-US" altLang="ko-KR" sz="1100" b="1" dirty="0" err="1" smtClean="0">
                <a:solidFill>
                  <a:srgbClr val="0000CC"/>
                </a:solidFill>
              </a:rPr>
              <a:t>Ⅴ,Ⅵ</a:t>
            </a:r>
            <a:r>
              <a:rPr lang="en-US" altLang="ko-KR" sz="1100" b="1" dirty="0" smtClean="0">
                <a:solidFill>
                  <a:srgbClr val="0000CC"/>
                </a:solidFill>
              </a:rPr>
              <a:t> </a:t>
            </a:r>
            <a:r>
              <a:rPr lang="ko-KR" altLang="en-US" sz="1100" b="1" dirty="0" smtClean="0">
                <a:solidFill>
                  <a:srgbClr val="0000CC"/>
                </a:solidFill>
              </a:rPr>
              <a:t>발 위치</a:t>
            </a:r>
            <a:r>
              <a:rPr lang="en-US" altLang="ko-KR" sz="1100" b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</a:t>
            </a:r>
            <a:r>
              <a:rPr lang="ko-KR" altLang="en-US" sz="1100" b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고유감각</a:t>
            </a:r>
            <a:endParaRPr lang="en-US" altLang="ko-KR" sz="1100" b="1" dirty="0" smtClean="0">
              <a:solidFill>
                <a:srgbClr val="FF0000"/>
              </a:solidFill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6197325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107504" y="0"/>
            <a:ext cx="6819664" cy="6858000"/>
            <a:chOff x="2324336" y="0"/>
            <a:chExt cx="6819664" cy="6858000"/>
          </a:xfrm>
        </p:grpSpPr>
        <p:pic>
          <p:nvPicPr>
            <p:cNvPr id="3" name="Picture 10" descr="F:\jjang\박자세\2016 제8회 특별한 뇌과학\8-3-8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1237" r="30666" b="12423"/>
            <a:stretch/>
          </p:blipFill>
          <p:spPr bwMode="auto">
            <a:xfrm>
              <a:off x="2368848" y="2332859"/>
              <a:ext cx="6515422" cy="45009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9" descr="F:\jjang\박자세\2016 제8회 특별한 뇌과학\8-3-7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24336" y="0"/>
              <a:ext cx="563204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직사각형 4"/>
            <p:cNvSpPr/>
            <p:nvPr/>
          </p:nvSpPr>
          <p:spPr>
            <a:xfrm>
              <a:off x="7740352" y="2060848"/>
              <a:ext cx="1403648" cy="7200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8640960" y="5085184"/>
              <a:ext cx="503040" cy="17728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607257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07504" y="341709"/>
            <a:ext cx="3680792" cy="5843539"/>
            <a:chOff x="3995936" y="341709"/>
            <a:chExt cx="3680792" cy="5843539"/>
          </a:xfrm>
        </p:grpSpPr>
        <p:pic>
          <p:nvPicPr>
            <p:cNvPr id="2" name="Picture 10" descr="F:\jjang\박자세\2016 제8회 특별한 뇌과학\8-3-8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6972" t="34607" r="1121"/>
            <a:stretch/>
          </p:blipFill>
          <p:spPr bwMode="auto">
            <a:xfrm>
              <a:off x="4529470" y="701749"/>
              <a:ext cx="3147258" cy="54834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직사각형 2"/>
            <p:cNvSpPr/>
            <p:nvPr/>
          </p:nvSpPr>
          <p:spPr>
            <a:xfrm>
              <a:off x="3995936" y="341709"/>
              <a:ext cx="1403648" cy="7200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4211960" y="1700808"/>
              <a:ext cx="576064" cy="7200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268481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jjang\박자세\2016 제8회 특별한 뇌과학\8-3-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4" b="30687"/>
          <a:stretch/>
        </p:blipFill>
        <p:spPr bwMode="auto">
          <a:xfrm>
            <a:off x="-6846" y="1041648"/>
            <a:ext cx="9149029" cy="5051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5243" y="-10292"/>
            <a:ext cx="2049873" cy="769441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/>
              <a:t>PM, M1, SMA</a:t>
            </a:r>
          </a:p>
          <a:p>
            <a:r>
              <a:rPr lang="ko-KR" altLang="en-US" sz="1100" b="1" dirty="0" smtClean="0"/>
              <a:t>그물척수로</a:t>
            </a:r>
            <a:r>
              <a:rPr lang="en-US" altLang="ko-KR" sz="1100" b="1" dirty="0" smtClean="0"/>
              <a:t> </a:t>
            </a:r>
          </a:p>
          <a:p>
            <a:r>
              <a:rPr lang="ko-KR" altLang="en-US" sz="1100" b="1" dirty="0" err="1" smtClean="0"/>
              <a:t>적핵척수로</a:t>
            </a:r>
            <a:endParaRPr lang="en-US" altLang="ko-KR" sz="1100" b="1" dirty="0" smtClean="0"/>
          </a:p>
          <a:p>
            <a:endParaRPr lang="en-US" altLang="ko-KR" sz="1100" b="1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2044630" y="0"/>
            <a:ext cx="3103434" cy="600164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100" b="1" dirty="0" smtClean="0">
                <a:solidFill>
                  <a:srgbClr val="00B050"/>
                </a:solidFill>
              </a:rPr>
              <a:t>전정척수로 </a:t>
            </a:r>
            <a:r>
              <a:rPr lang="en-US" altLang="ko-KR" sz="1100" b="1" dirty="0" smtClean="0">
                <a:solidFill>
                  <a:srgbClr val="00B050"/>
                </a:solidFill>
                <a:sym typeface="Wingdings" panose="05000000000000000000" pitchFamily="2" charset="2"/>
              </a:rPr>
              <a:t> </a:t>
            </a:r>
            <a:r>
              <a:rPr lang="ko-KR" altLang="en-US" sz="1100" b="1" dirty="0" smtClean="0">
                <a:solidFill>
                  <a:srgbClr val="00B050"/>
                </a:solidFill>
                <a:sym typeface="Wingdings" panose="05000000000000000000" pitchFamily="2" charset="2"/>
              </a:rPr>
              <a:t>균형</a:t>
            </a:r>
            <a:endParaRPr lang="en-US" altLang="ko-KR" sz="1100" b="1" dirty="0" smtClean="0">
              <a:solidFill>
                <a:srgbClr val="00B050"/>
              </a:solidFill>
              <a:sym typeface="Wingdings" panose="05000000000000000000" pitchFamily="2" charset="2"/>
            </a:endParaRPr>
          </a:p>
          <a:p>
            <a:r>
              <a:rPr lang="ko-KR" altLang="en-US" sz="1100" b="1" dirty="0" smtClean="0">
                <a:solidFill>
                  <a:srgbClr val="00B050"/>
                </a:solidFill>
                <a:sym typeface="Wingdings" panose="05000000000000000000" pitchFamily="2" charset="2"/>
              </a:rPr>
              <a:t>올리브척수로 </a:t>
            </a:r>
            <a:r>
              <a:rPr lang="en-US" altLang="ko-KR" sz="1100" b="1" dirty="0" smtClean="0">
                <a:solidFill>
                  <a:srgbClr val="00B050"/>
                </a:solidFill>
                <a:sym typeface="Wingdings" panose="05000000000000000000" pitchFamily="2" charset="2"/>
              </a:rPr>
              <a:t> </a:t>
            </a:r>
            <a:r>
              <a:rPr lang="ko-KR" altLang="en-US" sz="1100" b="1" dirty="0" smtClean="0">
                <a:solidFill>
                  <a:srgbClr val="00B050"/>
                </a:solidFill>
                <a:sym typeface="Wingdings" panose="05000000000000000000" pitchFamily="2" charset="2"/>
              </a:rPr>
              <a:t>새로운 학습</a:t>
            </a:r>
            <a:r>
              <a:rPr lang="en-US" altLang="ko-KR" sz="1100" b="1" dirty="0" smtClean="0">
                <a:solidFill>
                  <a:srgbClr val="00B050"/>
                </a:solidFill>
                <a:sym typeface="Wingdings" panose="05000000000000000000" pitchFamily="2" charset="2"/>
              </a:rPr>
              <a:t>, </a:t>
            </a:r>
            <a:r>
              <a:rPr lang="ko-KR" altLang="en-US" sz="1100" b="1" dirty="0" smtClean="0">
                <a:solidFill>
                  <a:srgbClr val="00B050"/>
                </a:solidFill>
                <a:sym typeface="Wingdings" panose="05000000000000000000" pitchFamily="2" charset="2"/>
              </a:rPr>
              <a:t>타이밍</a:t>
            </a:r>
            <a:endParaRPr lang="en-US" altLang="ko-KR" sz="1100" b="1" dirty="0" smtClean="0">
              <a:solidFill>
                <a:srgbClr val="00B050"/>
              </a:solidFill>
              <a:sym typeface="Wingdings" panose="05000000000000000000" pitchFamily="2" charset="2"/>
            </a:endParaRPr>
          </a:p>
          <a:p>
            <a:r>
              <a:rPr lang="ko-KR" altLang="en-US" sz="1100" b="1" dirty="0" smtClean="0">
                <a:solidFill>
                  <a:srgbClr val="00B050"/>
                </a:solidFill>
              </a:rPr>
              <a:t>덮개척수로 </a:t>
            </a:r>
            <a:r>
              <a:rPr lang="en-US" altLang="ko-KR" sz="1100" b="1" dirty="0" smtClean="0">
                <a:solidFill>
                  <a:srgbClr val="00B050"/>
                </a:solidFill>
                <a:sym typeface="Wingdings" panose="05000000000000000000" pitchFamily="2" charset="2"/>
              </a:rPr>
              <a:t> </a:t>
            </a:r>
            <a:r>
              <a:rPr lang="ko-KR" altLang="en-US" sz="1100" b="1" dirty="0" smtClean="0">
                <a:solidFill>
                  <a:srgbClr val="00B050"/>
                </a:solidFill>
                <a:sym typeface="Wingdings" panose="05000000000000000000" pitchFamily="2" charset="2"/>
              </a:rPr>
              <a:t>시각</a:t>
            </a:r>
            <a:endParaRPr lang="en-US" altLang="ko-KR" sz="1100" b="1" dirty="0">
              <a:solidFill>
                <a:srgbClr val="00B05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44630" y="6382489"/>
            <a:ext cx="3103434" cy="430887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100" b="1" dirty="0" err="1" smtClean="0">
                <a:solidFill>
                  <a:srgbClr val="00B050"/>
                </a:solidFill>
              </a:rPr>
              <a:t>Renshaw</a:t>
            </a:r>
            <a:r>
              <a:rPr lang="en-US" altLang="ko-KR" sz="1100" b="1" dirty="0" smtClean="0">
                <a:solidFill>
                  <a:srgbClr val="00B050"/>
                </a:solidFill>
              </a:rPr>
              <a:t> feedback cell </a:t>
            </a:r>
          </a:p>
          <a:p>
            <a:r>
              <a:rPr lang="en-US" altLang="ko-KR" sz="1100" b="1" dirty="0" smtClean="0">
                <a:solidFill>
                  <a:srgbClr val="0000CC"/>
                </a:solidFill>
              </a:rPr>
              <a:t>Final common path </a:t>
            </a:r>
            <a:endParaRPr lang="en-US" altLang="ko-KR" sz="1100" b="1" dirty="0">
              <a:solidFill>
                <a:srgbClr val="0000CC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-6846" y="6369273"/>
            <a:ext cx="204414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1100" b="1" dirty="0">
                <a:solidFill>
                  <a:srgbClr val="00B050"/>
                </a:solidFill>
              </a:rPr>
              <a:t>피질척수로 </a:t>
            </a:r>
            <a:r>
              <a:rPr lang="en-US" altLang="ko-KR" sz="1100" b="1" dirty="0">
                <a:solidFill>
                  <a:srgbClr val="00B050"/>
                </a:solidFill>
              </a:rPr>
              <a:t>M1, PM </a:t>
            </a:r>
            <a:r>
              <a:rPr lang="en-US" altLang="ko-KR" sz="1100" b="1" dirty="0">
                <a:solidFill>
                  <a:srgbClr val="00B050"/>
                </a:solidFill>
                <a:sym typeface="Wingdings" panose="05000000000000000000" pitchFamily="2" charset="2"/>
              </a:rPr>
              <a:t> </a:t>
            </a:r>
            <a:r>
              <a:rPr lang="el-GR" altLang="ko-KR" sz="1100" b="1" dirty="0">
                <a:solidFill>
                  <a:srgbClr val="00B050"/>
                </a:solidFill>
                <a:sym typeface="Wingdings" panose="05000000000000000000" pitchFamily="2" charset="2"/>
              </a:rPr>
              <a:t>α</a:t>
            </a:r>
            <a:r>
              <a:rPr lang="en-US" altLang="ko-KR" sz="1100" b="1" dirty="0">
                <a:solidFill>
                  <a:srgbClr val="00B050"/>
                </a:solidFill>
                <a:sym typeface="Wingdings" panose="05000000000000000000" pitchFamily="2" charset="2"/>
              </a:rPr>
              <a:t>MN</a:t>
            </a:r>
            <a:endParaRPr lang="en-US" altLang="ko-KR" sz="11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048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F:\jjang\박자세\2016 제8회 특별한 뇌과학\8-3-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21"/>
          <a:stretch/>
        </p:blipFill>
        <p:spPr bwMode="auto">
          <a:xfrm>
            <a:off x="-16768" y="22449"/>
            <a:ext cx="7950410" cy="683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50003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190</Words>
  <Application>Microsoft Office PowerPoint</Application>
  <PresentationFormat>화면 슬라이드 쇼(4:3)</PresentationFormat>
  <Paragraphs>131</Paragraphs>
  <Slides>9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0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jjang</dc:creator>
  <cp:lastModifiedBy>jjang</cp:lastModifiedBy>
  <cp:revision>10</cp:revision>
  <dcterms:created xsi:type="dcterms:W3CDTF">2016-09-25T14:46:17Z</dcterms:created>
  <dcterms:modified xsi:type="dcterms:W3CDTF">2016-09-25T16:26:15Z</dcterms:modified>
</cp:coreProperties>
</file>