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09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7025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7098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5972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78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27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74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8645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6911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4144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2274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8310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80356-615F-44B6-98F8-F788B54E2985}" type="datetimeFigureOut">
              <a:rPr lang="ko-KR" altLang="en-US" smtClean="0"/>
              <a:t>2016-10-23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77811-F39E-4B9F-A36B-693668C95EC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920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95536" y="5373216"/>
            <a:ext cx="3240360" cy="936104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ko-KR" altLang="en-US" dirty="0" smtClean="0"/>
              <a:t>기억의 확장 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31640" y="6309320"/>
            <a:ext cx="4352528" cy="360040"/>
          </a:xfrm>
          <a:solidFill>
            <a:srgbClr val="FF9999"/>
          </a:solidFill>
        </p:spPr>
        <p:txBody>
          <a:bodyPr>
            <a:normAutofit fontScale="85000" lnSpcReduction="10000"/>
          </a:bodyPr>
          <a:lstStyle/>
          <a:p>
            <a:r>
              <a:rPr lang="en-US" altLang="ko-KR" sz="20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2016</a:t>
            </a:r>
            <a:r>
              <a:rPr lang="ko-KR" altLang="en-US" sz="20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년  제</a:t>
            </a:r>
            <a:r>
              <a:rPr lang="en-US" altLang="ko-KR" sz="20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8</a:t>
            </a:r>
            <a:r>
              <a:rPr lang="ko-KR" altLang="en-US" sz="20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회 특별한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뇌과학</a:t>
            </a:r>
            <a:r>
              <a:rPr lang="ko-KR" altLang="en-US" sz="20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r>
              <a:rPr lang="ko-KR" altLang="en-US" sz="20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강</a:t>
            </a:r>
            <a:r>
              <a:rPr lang="en-US" altLang="ko-KR" sz="20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(10. 23)</a:t>
            </a:r>
            <a:endParaRPr lang="ko-KR" altLang="en-US" sz="2000" b="1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5717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3"/>
            <a:ext cx="7133723" cy="6848917"/>
          </a:xfrm>
        </p:spPr>
      </p:pic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6228184" y="274638"/>
            <a:ext cx="2664296" cy="922114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/>
              <a:t>* HPA hypothalamus pituitary </a:t>
            </a:r>
            <a:br>
              <a:rPr lang="en-US" altLang="ko-KR" sz="1400" dirty="0" smtClean="0"/>
            </a:br>
            <a:r>
              <a:rPr lang="en-US" altLang="ko-KR" sz="1400" dirty="0" smtClean="0"/>
              <a:t>         adrenal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196258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444208" y="274638"/>
            <a:ext cx="2242592" cy="1930226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/>
              <a:t>* LA lateral amygdala</a:t>
            </a:r>
            <a:br>
              <a:rPr lang="en-US" altLang="ko-KR" sz="1400" dirty="0" smtClean="0"/>
            </a:br>
            <a:r>
              <a:rPr lang="en-US" altLang="ko-KR" sz="1400" dirty="0" smtClean="0"/>
              <a:t>* BA basal nucleus of          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      amygdala</a:t>
            </a:r>
            <a:br>
              <a:rPr lang="en-US" altLang="ko-KR" sz="1400" dirty="0" smtClean="0"/>
            </a:br>
            <a:r>
              <a:rPr lang="en-US" altLang="ko-KR" sz="1400" dirty="0" smtClean="0"/>
              <a:t>* CA central nucleus of          </a:t>
            </a:r>
            <a:br>
              <a:rPr lang="en-US" altLang="ko-KR" sz="1400" dirty="0" smtClean="0"/>
            </a:br>
            <a:r>
              <a:rPr lang="en-US" altLang="ko-KR" sz="1400" dirty="0" smtClean="0"/>
              <a:t>       amygdala</a:t>
            </a:r>
            <a:br>
              <a:rPr lang="en-US" altLang="ko-KR" sz="1400" dirty="0" smtClean="0"/>
            </a:br>
            <a:r>
              <a:rPr lang="en-US" altLang="ko-KR" sz="1400" dirty="0" smtClean="0"/>
              <a:t>* MTL medial temporal          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        lobe </a:t>
            </a:r>
            <a:br>
              <a:rPr lang="en-US" altLang="ko-KR" sz="1400" dirty="0" smtClean="0"/>
            </a:br>
            <a:endParaRPr lang="ko-KR" altLang="en-US" sz="14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097918" cy="6858001"/>
          </a:xfrm>
        </p:spPr>
      </p:pic>
    </p:spTree>
    <p:extLst>
      <p:ext uri="{BB962C8B-B14F-4D97-AF65-F5344CB8AC3E}">
        <p14:creationId xmlns:p14="http://schemas.microsoft.com/office/powerpoint/2010/main" val="2831378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0192" y="548680"/>
            <a:ext cx="2736304" cy="3060000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/>
              <a:t> * HF hippocampus formation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* LA, BA, CA </a:t>
            </a:r>
            <a:r>
              <a:rPr lang="ko-KR" altLang="en-US" sz="1400" dirty="0" smtClean="0"/>
              <a:t>앞장 참고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* LC locus </a:t>
            </a:r>
            <a:r>
              <a:rPr lang="en-US" altLang="ko-KR" sz="1400" dirty="0" err="1" smtClean="0"/>
              <a:t>ceruleus</a:t>
            </a:r>
            <a:r>
              <a:rPr lang="en-US" altLang="ko-KR" sz="1400" dirty="0" smtClean="0"/>
              <a:t> </a:t>
            </a:r>
            <a:r>
              <a:rPr lang="ko-KR" altLang="en-US" sz="1400" dirty="0" err="1" smtClean="0"/>
              <a:t>청반핵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* PAG periaqueductal gray 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   </a:t>
            </a:r>
            <a:r>
              <a:rPr lang="ko-KR" altLang="en-US" sz="1400" dirty="0" err="1" smtClean="0"/>
              <a:t>중뇌수도관주위회색질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* PVN </a:t>
            </a:r>
            <a:r>
              <a:rPr lang="en-US" altLang="ko-KR" sz="1400" dirty="0" err="1" smtClean="0"/>
              <a:t>paraventricular</a:t>
            </a:r>
            <a:r>
              <a:rPr lang="en-US" altLang="ko-KR" sz="1400" dirty="0" smtClean="0"/>
              <a:t> nucleus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   </a:t>
            </a:r>
            <a:r>
              <a:rPr lang="ko-KR" altLang="en-US" sz="1400" dirty="0" err="1" smtClean="0"/>
              <a:t>실방핵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* LH lateral hypothalamus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* PBN </a:t>
            </a:r>
            <a:r>
              <a:rPr lang="en-US" altLang="ko-KR" sz="1400" dirty="0" err="1" smtClean="0"/>
              <a:t>parabrachial</a:t>
            </a:r>
            <a:r>
              <a:rPr lang="en-US" altLang="ko-KR" sz="1400" dirty="0" smtClean="0"/>
              <a:t> nucleus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   </a:t>
            </a:r>
            <a:r>
              <a:rPr lang="ko-KR" altLang="en-US" sz="1400" dirty="0" err="1" smtClean="0"/>
              <a:t>부완핵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* NTS nucleus of the solitary       </a:t>
            </a:r>
            <a:br>
              <a:rPr lang="en-US" altLang="ko-KR" sz="1400" dirty="0" smtClean="0"/>
            </a:br>
            <a:r>
              <a:rPr lang="en-US" altLang="ko-KR" sz="1400" dirty="0"/>
              <a:t> </a:t>
            </a:r>
            <a:r>
              <a:rPr lang="en-US" altLang="ko-KR" sz="1400" dirty="0" smtClean="0"/>
              <a:t>   tract </a:t>
            </a:r>
            <a:r>
              <a:rPr lang="ko-KR" altLang="en-US" sz="1400" dirty="0" err="1" smtClean="0"/>
              <a:t>고립로핵</a:t>
            </a:r>
            <a:endParaRPr lang="ko-KR" altLang="en-US" sz="14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6264696" cy="6872264"/>
          </a:xfrm>
        </p:spPr>
      </p:pic>
    </p:spTree>
    <p:extLst>
      <p:ext uri="{BB962C8B-B14F-4D97-AF65-F5344CB8AC3E}">
        <p14:creationId xmlns:p14="http://schemas.microsoft.com/office/powerpoint/2010/main" val="1770385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98976" cy="1858218"/>
          </a:xfrm>
        </p:spPr>
        <p:txBody>
          <a:bodyPr>
            <a:normAutofit/>
          </a:bodyPr>
          <a:lstStyle/>
          <a:p>
            <a:pPr algn="l"/>
            <a:r>
              <a:rPr lang="en-US" altLang="ko-KR" sz="1400" dirty="0" smtClean="0"/>
              <a:t>* BNST Bed Nucleus of the </a:t>
            </a:r>
            <a:r>
              <a:rPr lang="en-US" altLang="ko-KR" sz="1400" dirty="0" err="1" smtClean="0"/>
              <a:t>Stria</a:t>
            </a:r>
            <a:r>
              <a:rPr lang="en-US" altLang="ko-KR" sz="1400" dirty="0" smtClean="0"/>
              <a:t> </a:t>
            </a:r>
            <a:r>
              <a:rPr lang="en-US" altLang="ko-KR" sz="1400" dirty="0" err="1" smtClean="0"/>
              <a:t>Terminalis</a:t>
            </a:r>
            <a:r>
              <a:rPr lang="en-US" altLang="ko-KR" sz="1400" dirty="0" smtClean="0"/>
              <a:t> </a:t>
            </a:r>
            <a:r>
              <a:rPr lang="ko-KR" altLang="en-US" sz="1400" dirty="0" err="1" smtClean="0"/>
              <a:t>분계선조침대핵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 smtClean="0"/>
              <a:t>* SCN </a:t>
            </a:r>
            <a:r>
              <a:rPr lang="en-US" altLang="ko-KR" sz="1400" dirty="0" err="1" smtClean="0"/>
              <a:t>suprachiasmatic</a:t>
            </a:r>
            <a:r>
              <a:rPr lang="en-US" altLang="ko-KR" sz="1400" dirty="0" smtClean="0"/>
              <a:t> nucleus </a:t>
            </a:r>
            <a:r>
              <a:rPr lang="ko-KR" altLang="en-US" sz="1400" dirty="0" err="1" smtClean="0"/>
              <a:t>시교차상핵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 smtClean="0"/>
              <a:t>* POA </a:t>
            </a:r>
            <a:r>
              <a:rPr lang="en-US" altLang="ko-KR" sz="1400" dirty="0" err="1" smtClean="0"/>
              <a:t>preoptic</a:t>
            </a:r>
            <a:r>
              <a:rPr lang="en-US" altLang="ko-KR" sz="1400" dirty="0" smtClean="0"/>
              <a:t> area </a:t>
            </a:r>
            <a:r>
              <a:rPr lang="ko-KR" altLang="en-US" sz="1400" dirty="0" err="1" smtClean="0"/>
              <a:t>시교차앞부분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 smtClean="0"/>
              <a:t>* PPT </a:t>
            </a:r>
            <a:r>
              <a:rPr lang="en-US" altLang="ko-KR" sz="1400" dirty="0" err="1" smtClean="0"/>
              <a:t>pedunculopontine</a:t>
            </a:r>
            <a:r>
              <a:rPr lang="en-US" altLang="ko-KR" sz="1400" dirty="0" smtClean="0"/>
              <a:t> tegmental nucleus </a:t>
            </a:r>
            <a:r>
              <a:rPr lang="ko-KR" altLang="en-US" sz="1400" dirty="0" err="1" smtClean="0"/>
              <a:t>피개핵</a:t>
            </a:r>
            <a:r>
              <a:rPr lang="ko-KR" altLang="en-US" sz="1400" dirty="0" smtClean="0"/>
              <a:t> 대뇌각 </a:t>
            </a:r>
            <a:r>
              <a:rPr lang="ko-KR" altLang="en-US" sz="1400" dirty="0" err="1" smtClean="0"/>
              <a:t>교뇌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 smtClean="0"/>
              <a:t>* LDT </a:t>
            </a:r>
            <a:r>
              <a:rPr lang="en-US" altLang="ko-KR" sz="1400" dirty="0" err="1" smtClean="0"/>
              <a:t>laterodorsal</a:t>
            </a:r>
            <a:r>
              <a:rPr lang="en-US" altLang="ko-KR" sz="1400" dirty="0" smtClean="0"/>
              <a:t> tegmental nucleus</a:t>
            </a:r>
            <a:br>
              <a:rPr lang="en-US" altLang="ko-KR" sz="1400" dirty="0" smtClean="0"/>
            </a:br>
            <a:r>
              <a:rPr lang="en-US" altLang="ko-KR" sz="1400" dirty="0" smtClean="0"/>
              <a:t>* DR dorsal raphe</a:t>
            </a:r>
            <a:br>
              <a:rPr lang="en-US" altLang="ko-KR" sz="1400" dirty="0" smtClean="0"/>
            </a:br>
            <a:r>
              <a:rPr lang="en-US" altLang="ko-KR" sz="1400" dirty="0" smtClean="0"/>
              <a:t>* LC </a:t>
            </a:r>
            <a:r>
              <a:rPr lang="ko-KR" altLang="en-US" sz="1400" dirty="0" smtClean="0"/>
              <a:t>앞장 참고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400" dirty="0" smtClean="0"/>
              <a:t>* ARC nuclei </a:t>
            </a:r>
            <a:r>
              <a:rPr lang="en-US" altLang="ko-KR" sz="1400" dirty="0" err="1" smtClean="0"/>
              <a:t>arcuati</a:t>
            </a:r>
            <a:r>
              <a:rPr lang="en-US" altLang="ko-KR" sz="1400" dirty="0" smtClean="0"/>
              <a:t> </a:t>
            </a:r>
            <a:r>
              <a:rPr lang="ko-KR" altLang="en-US" sz="1400" dirty="0" err="1" smtClean="0"/>
              <a:t>궁상핵</a:t>
            </a:r>
            <a:endParaRPr lang="ko-KR" altLang="en-US" sz="14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2896"/>
            <a:ext cx="9053061" cy="3312368"/>
          </a:xfrm>
        </p:spPr>
      </p:pic>
    </p:spTree>
    <p:extLst>
      <p:ext uri="{BB962C8B-B14F-4D97-AF65-F5344CB8AC3E}">
        <p14:creationId xmlns:p14="http://schemas.microsoft.com/office/powerpoint/2010/main" val="1917337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39" y="0"/>
            <a:ext cx="6013749" cy="6858000"/>
          </a:xfrm>
        </p:spPr>
      </p:pic>
    </p:spTree>
    <p:extLst>
      <p:ext uri="{BB962C8B-B14F-4D97-AF65-F5344CB8AC3E}">
        <p14:creationId xmlns:p14="http://schemas.microsoft.com/office/powerpoint/2010/main" val="117365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807" y="175428"/>
            <a:ext cx="6829580" cy="6565940"/>
          </a:xfrm>
        </p:spPr>
      </p:pic>
    </p:spTree>
    <p:extLst>
      <p:ext uri="{BB962C8B-B14F-4D97-AF65-F5344CB8AC3E}">
        <p14:creationId xmlns:p14="http://schemas.microsoft.com/office/powerpoint/2010/main" val="3861177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5184576" cy="562074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ko-KR" altLang="en-US" dirty="0" smtClean="0"/>
              <a:t>꿈의 특징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502" y="971841"/>
            <a:ext cx="6868898" cy="5745983"/>
          </a:xfrm>
        </p:spPr>
      </p:pic>
    </p:spTree>
    <p:extLst>
      <p:ext uri="{BB962C8B-B14F-4D97-AF65-F5344CB8AC3E}">
        <p14:creationId xmlns:p14="http://schemas.microsoft.com/office/powerpoint/2010/main" val="1989572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40</Words>
  <Application>Microsoft Office PowerPoint</Application>
  <PresentationFormat>화면 슬라이드 쇼(4:3)</PresentationFormat>
  <Paragraphs>7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기억의 확장 </vt:lpstr>
      <vt:lpstr>* HPA hypothalamus pituitary           adrenal</vt:lpstr>
      <vt:lpstr>* LA lateral amygdala * BA basal nucleus of                  amygdala * CA central nucleus of                  amygdala * MTL medial temporal                    lobe  </vt:lpstr>
      <vt:lpstr> * HF hippocampus formation  * LA, BA, CA 앞장 참고  * LC locus ceruleus 청반핵  * PAG periaqueductal gray      중뇌수도관주위회색질  * PVN paraventricular nucleus     실방핵  * LH lateral hypothalamus  * PBN parabrachial nucleus     부완핵  * NTS nucleus of the solitary            tract 고립로핵</vt:lpstr>
      <vt:lpstr>* BNST Bed Nucleus of the Stria Terminalis 분계선조침대핵 * SCN suprachiasmatic nucleus 시교차상핵 * POA preoptic area 시교차앞부분 * PPT pedunculopontine tegmental nucleus 피개핵 대뇌각 교뇌 * LDT laterodorsal tegmental nucleus * DR dorsal raphe * LC 앞장 참고 * ARC nuclei arcuati 궁상핵</vt:lpstr>
      <vt:lpstr>PowerPoint 프레젠테이션</vt:lpstr>
      <vt:lpstr>PowerPoint 프레젠테이션</vt:lpstr>
      <vt:lpstr>꿈의 특징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기억의 확장</dc:title>
  <dc:creator>Registered User</dc:creator>
  <cp:lastModifiedBy>Registered User</cp:lastModifiedBy>
  <cp:revision>6</cp:revision>
  <dcterms:created xsi:type="dcterms:W3CDTF">2016-10-23T13:41:36Z</dcterms:created>
  <dcterms:modified xsi:type="dcterms:W3CDTF">2016-10-23T14:39:22Z</dcterms:modified>
</cp:coreProperties>
</file>