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1" r:id="rId3"/>
    <p:sldId id="266" r:id="rId4"/>
    <p:sldId id="267" r:id="rId5"/>
    <p:sldId id="268" r:id="rId6"/>
    <p:sldId id="269" r:id="rId7"/>
    <p:sldId id="256" r:id="rId8"/>
    <p:sldId id="257" r:id="rId9"/>
    <p:sldId id="260" r:id="rId10"/>
    <p:sldId id="258" r:id="rId11"/>
    <p:sldId id="272" r:id="rId12"/>
    <p:sldId id="261" r:id="rId13"/>
    <p:sldId id="262" r:id="rId14"/>
    <p:sldId id="263" r:id="rId15"/>
    <p:sldId id="264" r:id="rId16"/>
    <p:sldId id="265" r:id="rId1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AA56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3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A923-F576-4172-8045-16D1D3AA439D}" type="datetimeFigureOut">
              <a:rPr lang="ko-KR" altLang="en-US" smtClean="0"/>
              <a:t>2017-05-09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6665F-7B8C-439F-9EB7-E43939E96D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2278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A923-F576-4172-8045-16D1D3AA439D}" type="datetimeFigureOut">
              <a:rPr lang="ko-KR" altLang="en-US" smtClean="0"/>
              <a:t>2017-05-09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6665F-7B8C-439F-9EB7-E43939E96D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8557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A923-F576-4172-8045-16D1D3AA439D}" type="datetimeFigureOut">
              <a:rPr lang="ko-KR" altLang="en-US" smtClean="0"/>
              <a:t>2017-05-09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6665F-7B8C-439F-9EB7-E43939E96D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024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A923-F576-4172-8045-16D1D3AA439D}" type="datetimeFigureOut">
              <a:rPr lang="ko-KR" altLang="en-US" smtClean="0"/>
              <a:t>2017-05-09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6665F-7B8C-439F-9EB7-E43939E96D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3624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A923-F576-4172-8045-16D1D3AA439D}" type="datetimeFigureOut">
              <a:rPr lang="ko-KR" altLang="en-US" smtClean="0"/>
              <a:t>2017-05-09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6665F-7B8C-439F-9EB7-E43939E96D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2632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A923-F576-4172-8045-16D1D3AA439D}" type="datetimeFigureOut">
              <a:rPr lang="ko-KR" altLang="en-US" smtClean="0"/>
              <a:t>2017-05-09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6665F-7B8C-439F-9EB7-E43939E96D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5085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A923-F576-4172-8045-16D1D3AA439D}" type="datetimeFigureOut">
              <a:rPr lang="ko-KR" altLang="en-US" smtClean="0"/>
              <a:t>2017-05-09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6665F-7B8C-439F-9EB7-E43939E96D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9683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A923-F576-4172-8045-16D1D3AA439D}" type="datetimeFigureOut">
              <a:rPr lang="ko-KR" altLang="en-US" smtClean="0"/>
              <a:t>2017-05-09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6665F-7B8C-439F-9EB7-E43939E96D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0612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A923-F576-4172-8045-16D1D3AA439D}" type="datetimeFigureOut">
              <a:rPr lang="ko-KR" altLang="en-US" smtClean="0"/>
              <a:t>2017-05-09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6665F-7B8C-439F-9EB7-E43939E96D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9256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A923-F576-4172-8045-16D1D3AA439D}" type="datetimeFigureOut">
              <a:rPr lang="ko-KR" altLang="en-US" smtClean="0"/>
              <a:t>2017-05-09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6665F-7B8C-439F-9EB7-E43939E96D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0651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A923-F576-4172-8045-16D1D3AA439D}" type="datetimeFigureOut">
              <a:rPr lang="ko-KR" altLang="en-US" smtClean="0"/>
              <a:t>2017-05-09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A6665F-7B8C-439F-9EB7-E43939E96D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01001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35843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35844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35845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</p:grpSp>
        <p:grpSp>
          <p:nvGrpSpPr>
            <p:cNvPr id="3584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35847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35848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</p:grpSp>
        <p:sp>
          <p:nvSpPr>
            <p:cNvPr id="35849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5850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5851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endParaRPr lang="ko-KR" altLang="en-US">
                <a:solidFill>
                  <a:srgbClr val="000000"/>
                </a:solidFill>
                <a:latin typeface="Arial" charset="0"/>
              </a:endParaRPr>
            </a:p>
          </p:txBody>
        </p:sp>
      </p:grpSp>
      <p:sp>
        <p:nvSpPr>
          <p:cNvPr id="3585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ko-KR" altLang="en-US" noProof="0" smtClean="0"/>
              <a:t>마스터 제목 스타일 편집</a:t>
            </a:r>
          </a:p>
        </p:txBody>
      </p:sp>
      <p:sp>
        <p:nvSpPr>
          <p:cNvPr id="3585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ko-KR" altLang="en-US" noProof="0" smtClean="0"/>
              <a:t>마스터 부제목 스타일 편집</a:t>
            </a:r>
          </a:p>
        </p:txBody>
      </p:sp>
      <p:sp>
        <p:nvSpPr>
          <p:cNvPr id="35854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ko-KR">
              <a:solidFill>
                <a:srgbClr val="333333"/>
              </a:solidFill>
            </a:endParaRPr>
          </a:p>
        </p:txBody>
      </p:sp>
      <p:sp>
        <p:nvSpPr>
          <p:cNvPr id="35855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ko-KR">
              <a:solidFill>
                <a:srgbClr val="333333"/>
              </a:solidFill>
            </a:endParaRPr>
          </a:p>
        </p:txBody>
      </p:sp>
      <p:sp>
        <p:nvSpPr>
          <p:cNvPr id="35856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1BD3331-4794-4054-8A4C-820ABE845AA6}" type="slidenum">
              <a:rPr lang="ko-KR" altLang="en-US">
                <a:solidFill>
                  <a:srgbClr val="333333"/>
                </a:solidFill>
              </a:rPr>
              <a:pPr/>
              <a:t>‹#›</a:t>
            </a:fld>
            <a:endParaRPr lang="en-US" altLang="ko-KR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9172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176213" indent="-176213">
              <a:defRPr/>
            </a:lvl1pPr>
            <a:lvl2pPr marL="360363" indent="-184150">
              <a:defRPr/>
            </a:lvl2pPr>
            <a:lvl3pPr marL="538163" indent="-177800">
              <a:defRPr/>
            </a:lvl3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DDAE5F-DF3E-4A1D-A3AE-33884919D1B7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514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AA923-F576-4172-8045-16D1D3AA439D}" type="datetimeFigureOut">
              <a:rPr lang="ko-KR" altLang="en-US" smtClean="0"/>
              <a:t>2017-05-09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A6665F-7B8C-439F-9EB7-E43939E96D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5088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 userDrawn="1"/>
        </p:nvGrpSpPr>
        <p:grpSpPr>
          <a:xfrm>
            <a:off x="238348" y="313794"/>
            <a:ext cx="458005" cy="450910"/>
            <a:chOff x="127000" y="990600"/>
            <a:chExt cx="1152525" cy="1052513"/>
          </a:xfrm>
        </p:grpSpPr>
        <p:sp>
          <p:nvSpPr>
            <p:cNvPr id="34818" name="Rectangle 2"/>
            <p:cNvSpPr>
              <a:spLocks noChangeArrowheads="1"/>
            </p:cNvSpPr>
            <p:nvPr/>
          </p:nvSpPr>
          <p:spPr bwMode="ltGray">
            <a:xfrm>
              <a:off x="417513" y="1098550"/>
              <a:ext cx="438150" cy="47466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2400">
                <a:solidFill>
                  <a:srgbClr val="000000"/>
                </a:solidFill>
                <a:ea typeface="굴림" charset="-127"/>
              </a:endParaRPr>
            </a:p>
          </p:txBody>
        </p:sp>
        <p:sp>
          <p:nvSpPr>
            <p:cNvPr id="34819" name="Rectangle 3"/>
            <p:cNvSpPr>
              <a:spLocks noChangeArrowheads="1"/>
            </p:cNvSpPr>
            <p:nvPr/>
          </p:nvSpPr>
          <p:spPr bwMode="ltGray">
            <a:xfrm>
              <a:off x="800100" y="1098550"/>
              <a:ext cx="328613" cy="474663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2400">
                <a:solidFill>
                  <a:srgbClr val="000000"/>
                </a:solidFill>
                <a:ea typeface="굴림" charset="-127"/>
              </a:endParaRPr>
            </a:p>
          </p:txBody>
        </p:sp>
        <p:sp>
          <p:nvSpPr>
            <p:cNvPr id="34820" name="Rectangle 4"/>
            <p:cNvSpPr>
              <a:spLocks noChangeArrowheads="1"/>
            </p:cNvSpPr>
            <p:nvPr/>
          </p:nvSpPr>
          <p:spPr bwMode="ltGray">
            <a:xfrm>
              <a:off x="541338" y="1520825"/>
              <a:ext cx="422275" cy="474663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2400">
                <a:solidFill>
                  <a:srgbClr val="000000"/>
                </a:solidFill>
                <a:ea typeface="굴림" charset="-127"/>
              </a:endParaRPr>
            </a:p>
          </p:txBody>
        </p:sp>
        <p:sp>
          <p:nvSpPr>
            <p:cNvPr id="34821" name="Rectangle 5"/>
            <p:cNvSpPr>
              <a:spLocks noChangeArrowheads="1"/>
            </p:cNvSpPr>
            <p:nvPr/>
          </p:nvSpPr>
          <p:spPr bwMode="ltGray">
            <a:xfrm>
              <a:off x="911225" y="1520825"/>
              <a:ext cx="368300" cy="474663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2400">
                <a:solidFill>
                  <a:srgbClr val="000000"/>
                </a:solidFill>
                <a:ea typeface="굴림" charset="-127"/>
              </a:endParaRPr>
            </a:p>
          </p:txBody>
        </p:sp>
        <p:sp>
          <p:nvSpPr>
            <p:cNvPr id="34822" name="Rectangle 6"/>
            <p:cNvSpPr>
              <a:spLocks noChangeArrowheads="1"/>
            </p:cNvSpPr>
            <p:nvPr/>
          </p:nvSpPr>
          <p:spPr bwMode="ltGray">
            <a:xfrm>
              <a:off x="127000" y="1447800"/>
              <a:ext cx="560388" cy="42227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2400">
                <a:solidFill>
                  <a:srgbClr val="000000"/>
                </a:solidFill>
                <a:ea typeface="굴림" charset="-127"/>
              </a:endParaRPr>
            </a:p>
          </p:txBody>
        </p:sp>
        <p:sp>
          <p:nvSpPr>
            <p:cNvPr id="34823" name="Rectangle 7"/>
            <p:cNvSpPr>
              <a:spLocks noChangeArrowheads="1"/>
            </p:cNvSpPr>
            <p:nvPr/>
          </p:nvSpPr>
          <p:spPr bwMode="gray">
            <a:xfrm>
              <a:off x="762000" y="990600"/>
              <a:ext cx="31750" cy="105251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2400">
                <a:solidFill>
                  <a:srgbClr val="000000"/>
                </a:solidFill>
                <a:ea typeface="굴림" charset="-127"/>
              </a:endParaRPr>
            </a:p>
          </p:txBody>
        </p:sp>
      </p:grpSp>
      <p:sp>
        <p:nvSpPr>
          <p:cNvPr id="34824" name="Rectangle 8"/>
          <p:cNvSpPr>
            <a:spLocks noChangeArrowheads="1"/>
          </p:cNvSpPr>
          <p:nvPr/>
        </p:nvSpPr>
        <p:spPr bwMode="gray">
          <a:xfrm>
            <a:off x="442913" y="673834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kumimoji="1" lang="ko-KR" altLang="en-US" sz="2400">
              <a:solidFill>
                <a:srgbClr val="000000"/>
              </a:solidFill>
              <a:ea typeface="굴림" charset="-127"/>
            </a:endParaRPr>
          </a:p>
        </p:txBody>
      </p:sp>
      <p:sp>
        <p:nvSpPr>
          <p:cNvPr id="3482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827584" y="251824"/>
            <a:ext cx="7793037" cy="422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제목 스타일 편집</a:t>
            </a:r>
          </a:p>
        </p:txBody>
      </p:sp>
      <p:sp>
        <p:nvSpPr>
          <p:cNvPr id="3482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512" y="908720"/>
            <a:ext cx="8775576" cy="5223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76B749"/>
              </a:buClr>
              <a:buSzPct val="60000"/>
              <a:buFont typeface="Wingdings" pitchFamily="2" charset="2"/>
              <a:buChar char="n"/>
              <a:tabLst/>
              <a:defRPr/>
            </a:pPr>
            <a:r>
              <a:rPr kumimoji="0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마스터 텍스트 스타일을 편집합니다</a:t>
            </a:r>
          </a:p>
          <a:p>
            <a:pPr marL="742950" marR="0" lvl="1" indent="-28575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481CF"/>
              </a:buClr>
              <a:buSzPct val="55000"/>
              <a:buFont typeface="Wingdings" pitchFamily="2" charset="2"/>
              <a:buChar char="n"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둘째 수준</a:t>
            </a:r>
          </a:p>
          <a:p>
            <a:pPr marL="1143000" marR="0" lvl="2" indent="-2286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76B749"/>
              </a:buClr>
              <a:buSzPct val="50000"/>
              <a:buFont typeface="Wingdings" pitchFamily="2" charset="2"/>
              <a:buChar char="n"/>
              <a:tabLst/>
              <a:defRPr/>
            </a:pPr>
            <a:r>
              <a:rPr kumimoji="0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셋째 수준</a:t>
            </a:r>
          </a:p>
        </p:txBody>
      </p:sp>
      <p:sp>
        <p:nvSpPr>
          <p:cNvPr id="3482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453336"/>
            <a:ext cx="1905000" cy="247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1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482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453336"/>
            <a:ext cx="2895600" cy="247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1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482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453336"/>
            <a:ext cx="1905000" cy="247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1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</a:pPr>
            <a:fld id="{2C791832-2309-4FCD-B40C-CB086216147F}" type="slidenum">
              <a:rPr lang="ko-KR" altLang="en-US" smtClean="0">
                <a:solidFill>
                  <a:srgbClr val="000000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pic>
        <p:nvPicPr>
          <p:cNvPr id="34830" name="Picture 14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3" t="24410" r="5774" b="20418"/>
          <a:stretch/>
        </p:blipFill>
        <p:spPr bwMode="auto">
          <a:xfrm>
            <a:off x="7108322" y="51214"/>
            <a:ext cx="1963489" cy="281442"/>
          </a:xfrm>
          <a:prstGeom prst="rect">
            <a:avLst/>
          </a:prstGeom>
          <a:noFill/>
          <a:ln>
            <a:noFill/>
          </a:ln>
          <a:effectLst>
            <a:glow rad="63500">
              <a:schemeClr val="bg1">
                <a:lumMod val="9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9371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나눔고딕" panose="020D0604000000000000" pitchFamily="50" charset="-127"/>
          <a:ea typeface="나눔고딕" panose="020D0604000000000000" pitchFamily="50" charset="-127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88900" marR="0" indent="-88900" algn="l" defTabSz="914400" rtl="0" eaLnBrk="1" fontAlgn="base" latinLnBrk="1" hangingPunct="1">
        <a:lnSpc>
          <a:spcPct val="100000"/>
        </a:lnSpc>
        <a:spcBef>
          <a:spcPct val="20000"/>
        </a:spcBef>
        <a:spcAft>
          <a:spcPct val="0"/>
        </a:spcAft>
        <a:buClr>
          <a:srgbClr val="76B749"/>
        </a:buClr>
        <a:buSzPct val="60000"/>
        <a:buFont typeface="Wingdings" pitchFamily="2" charset="2"/>
        <a:buChar char="n"/>
        <a:tabLst/>
        <a:defRPr sz="18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  <a:cs typeface="+mn-cs"/>
        </a:defRPr>
      </a:lvl1pPr>
      <a:lvl2pPr marL="742950" marR="0" indent="-285750" algn="l" defTabSz="914400" rtl="0" eaLnBrk="1" fontAlgn="base" latinLnBrk="1" hangingPunct="1">
        <a:lnSpc>
          <a:spcPct val="100000"/>
        </a:lnSpc>
        <a:spcBef>
          <a:spcPct val="20000"/>
        </a:spcBef>
        <a:spcAft>
          <a:spcPct val="0"/>
        </a:spcAft>
        <a:buClr>
          <a:srgbClr val="C481CF"/>
        </a:buClr>
        <a:buSzPct val="55000"/>
        <a:buFont typeface="Wingdings" pitchFamily="2" charset="2"/>
        <a:buChar char="n"/>
        <a:tabLst>
          <a:tab pos="176213" algn="l"/>
        </a:tabLst>
        <a:defRPr sz="16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</a:defRPr>
      </a:lvl2pPr>
      <a:lvl3pPr marL="1143000" marR="0" indent="-228600" algn="l" defTabSz="914400" rtl="0" eaLnBrk="1" fontAlgn="base" latinLnBrk="1" hangingPunct="1">
        <a:lnSpc>
          <a:spcPct val="100000"/>
        </a:lnSpc>
        <a:spcBef>
          <a:spcPct val="20000"/>
        </a:spcBef>
        <a:spcAft>
          <a:spcPct val="0"/>
        </a:spcAft>
        <a:buClr>
          <a:srgbClr val="76B749"/>
        </a:buClr>
        <a:buSzPct val="50000"/>
        <a:buFont typeface="Wingdings" pitchFamily="2" charset="2"/>
        <a:buChar char="n"/>
        <a:tabLst/>
        <a:defRPr sz="14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12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2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youtube.com/watch?v=XtUKz_O6nEk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>
          <a:xfrm>
            <a:off x="990600" y="1021681"/>
            <a:ext cx="7181800" cy="679127"/>
          </a:xfrm>
        </p:spPr>
        <p:txBody>
          <a:bodyPr/>
          <a:lstStyle/>
          <a:p>
            <a:pPr algn="ctr"/>
            <a:r>
              <a:rPr lang="ko-KR" altLang="en-US" dirty="0" smtClean="0"/>
              <a:t>제 </a:t>
            </a:r>
            <a:r>
              <a:rPr lang="en-US" altLang="ko-KR" dirty="0" smtClean="0"/>
              <a:t>17</a:t>
            </a:r>
            <a:r>
              <a:rPr lang="ko-KR" altLang="en-US" dirty="0" smtClean="0"/>
              <a:t>차 해외학습탐사 </a:t>
            </a:r>
            <a:r>
              <a:rPr lang="en-US" altLang="ko-KR" dirty="0" smtClean="0"/>
              <a:t>_ </a:t>
            </a:r>
            <a:r>
              <a:rPr lang="ko-KR" altLang="en-US" dirty="0" smtClean="0"/>
              <a:t>만주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백두산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>
          <a:xfrm>
            <a:off x="971600" y="1822376"/>
            <a:ext cx="7200800" cy="382488"/>
          </a:xfrm>
        </p:spPr>
        <p:txBody>
          <a:bodyPr/>
          <a:lstStyle/>
          <a:p>
            <a:r>
              <a:rPr lang="ko-KR" altLang="en-US" dirty="0" smtClean="0"/>
              <a:t>일시 </a:t>
            </a:r>
            <a:r>
              <a:rPr lang="en-US" altLang="ko-KR" dirty="0" smtClean="0"/>
              <a:t>: 2017. 4. 29 (</a:t>
            </a:r>
            <a:r>
              <a:rPr lang="ko-KR" altLang="en-US" dirty="0" smtClean="0"/>
              <a:t>토</a:t>
            </a:r>
            <a:r>
              <a:rPr lang="en-US" altLang="ko-KR" dirty="0" smtClean="0"/>
              <a:t>) ~ 5. 6 (</a:t>
            </a:r>
            <a:r>
              <a:rPr lang="ko-KR" altLang="en-US" dirty="0" smtClean="0"/>
              <a:t>토</a:t>
            </a:r>
            <a:r>
              <a:rPr lang="en-US" altLang="ko-KR" dirty="0" smtClean="0"/>
              <a:t>)  7</a:t>
            </a:r>
            <a:r>
              <a:rPr lang="ko-KR" altLang="en-US" dirty="0" smtClean="0"/>
              <a:t>박 </a:t>
            </a:r>
            <a:r>
              <a:rPr lang="en-US" altLang="ko-KR" dirty="0" smtClean="0"/>
              <a:t>8</a:t>
            </a:r>
            <a:r>
              <a:rPr lang="ko-KR" altLang="en-US" dirty="0" smtClean="0"/>
              <a:t>일</a:t>
            </a:r>
          </a:p>
          <a:p>
            <a:endParaRPr lang="ko-KR" altLang="en-US" dirty="0"/>
          </a:p>
        </p:txBody>
      </p:sp>
      <p:pic>
        <p:nvPicPr>
          <p:cNvPr id="38914" name="Picture 2" descr="박자세로고에 대한 이미지 검색결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16632"/>
            <a:ext cx="2782745" cy="639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572" y="2708920"/>
            <a:ext cx="3473654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8" y="2708920"/>
            <a:ext cx="5512056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4822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32656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 Frame 1 ]  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주요 연표</a:t>
            </a:r>
            <a:endParaRPr lang="ko-KR" altLang="en-US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0562700"/>
              </p:ext>
            </p:extLst>
          </p:nvPr>
        </p:nvGraphicFramePr>
        <p:xfrm>
          <a:off x="395536" y="908722"/>
          <a:ext cx="8424936" cy="45090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0647"/>
                <a:gridCol w="1918018"/>
                <a:gridCol w="5716271"/>
              </a:tblGrid>
              <a:tr h="62749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/>
                        <a:t>313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err="1" smtClean="0"/>
                        <a:t>미천왕</a:t>
                      </a:r>
                      <a:r>
                        <a:rPr lang="ko-KR" altLang="en-US" sz="1200" b="1" dirty="0" smtClean="0"/>
                        <a:t>   낙랑축출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en-US" altLang="ko-KR" sz="1000" b="0" dirty="0" smtClean="0"/>
                        <a:t>- </a:t>
                      </a:r>
                      <a:r>
                        <a:rPr lang="ko-KR" altLang="en-US" sz="1000" b="0" dirty="0" smtClean="0"/>
                        <a:t>고구려와 백제가 국경 맞닿음</a:t>
                      </a:r>
                      <a:r>
                        <a:rPr lang="en-US" altLang="ko-KR" sz="1000" b="0" dirty="0" smtClean="0"/>
                        <a:t>. </a:t>
                      </a:r>
                      <a:r>
                        <a:rPr lang="ko-KR" altLang="en-US" sz="1000" b="0" dirty="0" smtClean="0"/>
                        <a:t>한반도 개념 형성</a:t>
                      </a:r>
                      <a:endParaRPr lang="ko-KR" altLang="en-US" sz="1000" b="0" dirty="0"/>
                    </a:p>
                  </a:txBody>
                  <a:tcPr anchor="ctr"/>
                </a:tc>
              </a:tr>
              <a:tr h="62749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/>
                        <a:t>400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/>
                        <a:t>광개토왕 신라구원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30000"/>
                        </a:lnSpc>
                        <a:buFontTx/>
                        <a:buChar char="-"/>
                      </a:pPr>
                      <a:r>
                        <a:rPr lang="en-US" altLang="ko-KR" sz="1000" b="0" dirty="0" smtClean="0"/>
                        <a:t>396 </a:t>
                      </a:r>
                      <a:r>
                        <a:rPr lang="ko-KR" altLang="en-US" sz="1000" b="0" dirty="0" smtClean="0"/>
                        <a:t>광개토왕  한성백제 공격</a:t>
                      </a:r>
                      <a:r>
                        <a:rPr lang="en-US" altLang="ko-KR" sz="1000" b="0" dirty="0" smtClean="0"/>
                        <a:t>,</a:t>
                      </a:r>
                      <a:r>
                        <a:rPr lang="en-US" altLang="ko-KR" sz="1000" b="0" baseline="0" dirty="0" smtClean="0"/>
                        <a:t> 58</a:t>
                      </a:r>
                      <a:r>
                        <a:rPr lang="ko-KR" altLang="en-US" sz="1000" b="0" baseline="0" dirty="0" smtClean="0"/>
                        <a:t>성 함락</a:t>
                      </a:r>
                      <a:r>
                        <a:rPr lang="en-US" altLang="ko-KR" sz="1000" b="0" baseline="0" dirty="0" smtClean="0"/>
                        <a:t>, </a:t>
                      </a:r>
                      <a:r>
                        <a:rPr lang="ko-KR" altLang="en-US" sz="1000" b="0" baseline="0" dirty="0" err="1" smtClean="0"/>
                        <a:t>아신왕</a:t>
                      </a:r>
                      <a:r>
                        <a:rPr lang="ko-KR" altLang="en-US" sz="1000" b="0" baseline="0" dirty="0" smtClean="0"/>
                        <a:t> 제압</a:t>
                      </a:r>
                      <a:endParaRPr lang="en-US" altLang="ko-KR" sz="1000" b="0" dirty="0" smtClean="0"/>
                    </a:p>
                    <a:p>
                      <a:pPr marL="171450" indent="-171450" latinLnBrk="1">
                        <a:lnSpc>
                          <a:spcPct val="130000"/>
                        </a:lnSpc>
                        <a:buFontTx/>
                        <a:buChar char="-"/>
                      </a:pPr>
                      <a:r>
                        <a:rPr lang="ko-KR" altLang="en-US" sz="1000" b="0" dirty="0" smtClean="0"/>
                        <a:t>왜군</a:t>
                      </a:r>
                      <a:r>
                        <a:rPr lang="en-US" altLang="ko-KR" sz="1000" b="0" dirty="0" smtClean="0"/>
                        <a:t>(+</a:t>
                      </a:r>
                      <a:r>
                        <a:rPr lang="ko-KR" altLang="en-US" sz="1000" b="0" dirty="0" smtClean="0"/>
                        <a:t>금관가야</a:t>
                      </a:r>
                      <a:r>
                        <a:rPr lang="en-US" altLang="ko-KR" sz="1000" b="0" dirty="0" smtClean="0"/>
                        <a:t>) </a:t>
                      </a:r>
                      <a:r>
                        <a:rPr lang="ko-KR" altLang="en-US" sz="1000" b="0" dirty="0" smtClean="0"/>
                        <a:t>연합군 공격 </a:t>
                      </a:r>
                      <a:r>
                        <a:rPr lang="en-US" altLang="ko-KR" sz="1000" b="0" dirty="0" smtClean="0"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ko-KR" altLang="en-US" sz="1000" b="0" dirty="0" err="1" smtClean="0">
                          <a:sym typeface="Wingdings" panose="05000000000000000000" pitchFamily="2" charset="2"/>
                        </a:rPr>
                        <a:t>내물왕</a:t>
                      </a:r>
                      <a:r>
                        <a:rPr lang="ko-KR" altLang="en-US" sz="1000" b="0" dirty="0" smtClean="0">
                          <a:sym typeface="Wingdings" panose="05000000000000000000" pitchFamily="2" charset="2"/>
                        </a:rPr>
                        <a:t> 구원요청 </a:t>
                      </a:r>
                      <a:r>
                        <a:rPr lang="en-US" altLang="ko-KR" sz="1000" b="0" dirty="0" smtClean="0">
                          <a:sym typeface="Wingdings" panose="05000000000000000000" pitchFamily="2" charset="2"/>
                        </a:rPr>
                        <a:t>:</a:t>
                      </a:r>
                      <a:r>
                        <a:rPr lang="en-US" altLang="ko-KR" sz="1000" b="0" baseline="0" dirty="0" smtClean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ko-KR" altLang="en-US" sz="1000" b="0" baseline="0" dirty="0" smtClean="0">
                          <a:sym typeface="Wingdings" panose="05000000000000000000" pitchFamily="2" charset="2"/>
                        </a:rPr>
                        <a:t>신라가 고구려의 속국이 됨</a:t>
                      </a:r>
                      <a:endParaRPr lang="en-US" altLang="ko-KR" sz="1000" b="0" baseline="0" dirty="0" smtClean="0">
                        <a:sym typeface="Wingdings" panose="05000000000000000000" pitchFamily="2" charset="2"/>
                      </a:endParaRPr>
                    </a:p>
                    <a:p>
                      <a:pPr marL="171450" indent="-171450" latinLnBrk="1">
                        <a:lnSpc>
                          <a:spcPct val="130000"/>
                        </a:lnSpc>
                        <a:buFontTx/>
                        <a:buChar char="-"/>
                      </a:pPr>
                      <a:r>
                        <a:rPr lang="ko-KR" altLang="en-US" sz="1000" b="0" baseline="0" dirty="0" smtClean="0">
                          <a:sym typeface="Wingdings" panose="05000000000000000000" pitchFamily="2" charset="2"/>
                        </a:rPr>
                        <a:t>금관가야 </a:t>
                      </a:r>
                      <a:r>
                        <a:rPr lang="ko-KR" altLang="en-US" sz="1000" b="0" baseline="0" dirty="0" err="1" smtClean="0">
                          <a:sym typeface="Wingdings" panose="05000000000000000000" pitchFamily="2" charset="2"/>
                        </a:rPr>
                        <a:t>멸</a:t>
                      </a:r>
                      <a:r>
                        <a:rPr lang="ko-KR" altLang="en-US" sz="1000" b="0" baseline="0" dirty="0" smtClean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altLang="ko-KR" sz="1000" b="0" baseline="0" dirty="0" smtClean="0"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ko-KR" altLang="en-US" sz="1000" b="0" baseline="0" dirty="0" smtClean="0">
                          <a:sym typeface="Wingdings" panose="05000000000000000000" pitchFamily="2" charset="2"/>
                        </a:rPr>
                        <a:t>대가야로</a:t>
                      </a:r>
                      <a:endParaRPr lang="ko-KR" altLang="en-US" sz="1000" b="0" dirty="0"/>
                    </a:p>
                  </a:txBody>
                  <a:tcPr anchor="ctr"/>
                </a:tc>
              </a:tr>
              <a:tr h="62749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/>
                        <a:t>427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err="1" smtClean="0"/>
                        <a:t>장수왕</a:t>
                      </a:r>
                      <a:r>
                        <a:rPr lang="ko-KR" altLang="en-US" sz="1200" b="1" dirty="0" smtClean="0"/>
                        <a:t>    평양천도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30000"/>
                        </a:lnSpc>
                        <a:buFontTx/>
                        <a:buChar char="-"/>
                      </a:pPr>
                      <a:r>
                        <a:rPr lang="ko-KR" altLang="en-US" sz="1000" b="0" dirty="0" smtClean="0"/>
                        <a:t>중원의 북위가 강성</a:t>
                      </a:r>
                      <a:r>
                        <a:rPr lang="en-US" altLang="ko-KR" sz="1000" b="0" dirty="0" smtClean="0"/>
                        <a:t>, </a:t>
                      </a:r>
                      <a:r>
                        <a:rPr lang="ko-KR" altLang="en-US" sz="1000" b="0" dirty="0" smtClean="0"/>
                        <a:t>남하하여 경제기반 다지고자 함</a:t>
                      </a:r>
                      <a:endParaRPr lang="en-US" altLang="ko-KR" sz="1000" b="0" dirty="0" smtClean="0"/>
                    </a:p>
                    <a:p>
                      <a:pPr marL="171450" indent="-171450" latinLnBrk="1">
                        <a:lnSpc>
                          <a:spcPct val="130000"/>
                        </a:lnSpc>
                        <a:buFontTx/>
                        <a:buChar char="-"/>
                      </a:pPr>
                      <a:r>
                        <a:rPr lang="en-US" altLang="ko-KR" sz="1000" b="0" dirty="0" smtClean="0"/>
                        <a:t>414 </a:t>
                      </a:r>
                      <a:r>
                        <a:rPr lang="ko-KR" altLang="en-US" sz="1000" b="0" dirty="0" smtClean="0"/>
                        <a:t>광개토왕비    </a:t>
                      </a:r>
                      <a:r>
                        <a:rPr lang="en-US" altLang="ko-KR" sz="1000" b="0" dirty="0" smtClean="0"/>
                        <a:t>449 </a:t>
                      </a:r>
                      <a:r>
                        <a:rPr lang="ko-KR" altLang="en-US" sz="1000" b="0" dirty="0" smtClean="0"/>
                        <a:t>중원고구려비</a:t>
                      </a:r>
                      <a:endParaRPr lang="en-US" altLang="ko-KR" sz="1000" b="0" dirty="0" smtClean="0"/>
                    </a:p>
                  </a:txBody>
                  <a:tcPr anchor="ctr"/>
                </a:tc>
              </a:tr>
              <a:tr h="62749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/>
                        <a:t>475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err="1" smtClean="0"/>
                        <a:t>장수왕</a:t>
                      </a:r>
                      <a:r>
                        <a:rPr lang="ko-KR" altLang="en-US" sz="1200" b="1" dirty="0" smtClean="0"/>
                        <a:t>   </a:t>
                      </a:r>
                      <a:r>
                        <a:rPr lang="ko-KR" altLang="en-US" sz="1200" b="1" dirty="0" err="1" smtClean="0"/>
                        <a:t>한성백제멸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en-US" altLang="ko-KR" sz="1000" b="0" dirty="0" smtClean="0"/>
                        <a:t>- </a:t>
                      </a:r>
                      <a:r>
                        <a:rPr lang="ko-KR" altLang="en-US" sz="1000" b="0" dirty="0" err="1" smtClean="0"/>
                        <a:t>개로왕</a:t>
                      </a:r>
                      <a:r>
                        <a:rPr lang="ko-KR" altLang="en-US" sz="1000" b="0" dirty="0" smtClean="0"/>
                        <a:t> 졸</a:t>
                      </a:r>
                      <a:r>
                        <a:rPr lang="en-US" altLang="ko-KR" sz="1000" b="0" dirty="0" smtClean="0"/>
                        <a:t>(</a:t>
                      </a:r>
                      <a:r>
                        <a:rPr lang="ko-KR" altLang="en-US" sz="1000" b="0" dirty="0" smtClean="0"/>
                        <a:t>북위와 내통</a:t>
                      </a:r>
                      <a:r>
                        <a:rPr lang="en-US" altLang="ko-KR" sz="1000" b="0" dirty="0" smtClean="0"/>
                        <a:t>), </a:t>
                      </a:r>
                      <a:r>
                        <a:rPr lang="ko-KR" altLang="en-US" sz="1000" b="0" dirty="0" err="1" smtClean="0"/>
                        <a:t>문주왕</a:t>
                      </a:r>
                      <a:r>
                        <a:rPr lang="ko-KR" altLang="en-US" sz="1000" b="0" dirty="0" smtClean="0"/>
                        <a:t> </a:t>
                      </a:r>
                      <a:r>
                        <a:rPr lang="ko-KR" altLang="en-US" sz="1000" b="0" dirty="0" err="1" smtClean="0"/>
                        <a:t>웅진천도</a:t>
                      </a:r>
                      <a:endParaRPr lang="ko-KR" altLang="en-US" sz="1000" b="0" dirty="0"/>
                    </a:p>
                  </a:txBody>
                  <a:tcPr anchor="ctr"/>
                </a:tc>
              </a:tr>
              <a:tr h="62749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/>
                        <a:t>553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/>
                        <a:t>진흥왕   한강하구확보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30000"/>
                        </a:lnSpc>
                        <a:buFontTx/>
                        <a:buChar char="-"/>
                      </a:pPr>
                      <a:r>
                        <a:rPr lang="en-US" altLang="ko-KR" sz="1000" b="0" dirty="0" smtClean="0"/>
                        <a:t>538 </a:t>
                      </a:r>
                      <a:r>
                        <a:rPr lang="ko-KR" altLang="en-US" sz="1000" b="0" baseline="0" dirty="0" smtClean="0"/>
                        <a:t> 성왕 사비천도 </a:t>
                      </a:r>
                      <a:r>
                        <a:rPr lang="en-US" altLang="ko-KR" sz="1000" b="0" baseline="0" dirty="0" smtClean="0"/>
                        <a:t>(</a:t>
                      </a:r>
                      <a:r>
                        <a:rPr lang="en-US" altLang="ko-KR" sz="1000" b="0" baseline="0" dirty="0" smtClean="0"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ko-KR" altLang="en-US" sz="1000" b="0" baseline="0" dirty="0" smtClean="0">
                          <a:sym typeface="Wingdings" panose="05000000000000000000" pitchFamily="2" charset="2"/>
                        </a:rPr>
                        <a:t>남부여</a:t>
                      </a:r>
                      <a:r>
                        <a:rPr lang="en-US" altLang="ko-KR" sz="1000" b="0" baseline="0" dirty="0" smtClean="0">
                          <a:sym typeface="Wingdings" panose="05000000000000000000" pitchFamily="2" charset="2"/>
                        </a:rPr>
                        <a:t>)</a:t>
                      </a:r>
                    </a:p>
                    <a:p>
                      <a:pPr marL="171450" indent="-171450" latinLnBrk="1">
                        <a:lnSpc>
                          <a:spcPct val="130000"/>
                        </a:lnSpc>
                        <a:buFontTx/>
                        <a:buChar char="-"/>
                      </a:pPr>
                      <a:r>
                        <a:rPr lang="en-US" altLang="ko-KR" sz="1000" b="0" baseline="0" dirty="0" smtClean="0">
                          <a:sym typeface="Wingdings" panose="05000000000000000000" pitchFamily="2" charset="2"/>
                        </a:rPr>
                        <a:t>433~553 </a:t>
                      </a:r>
                      <a:r>
                        <a:rPr lang="ko-KR" altLang="en-US" sz="1000" b="0" baseline="0" dirty="0" err="1" smtClean="0">
                          <a:sym typeface="Wingdings" panose="05000000000000000000" pitchFamily="2" charset="2"/>
                        </a:rPr>
                        <a:t>나제동맹</a:t>
                      </a:r>
                      <a:r>
                        <a:rPr lang="ko-KR" altLang="en-US" sz="1000" b="0" baseline="0" dirty="0" smtClean="0">
                          <a:sym typeface="Wingdings" panose="05000000000000000000" pitchFamily="2" charset="2"/>
                        </a:rPr>
                        <a:t> 파기 </a:t>
                      </a:r>
                      <a:endParaRPr lang="ko-KR" altLang="en-US" sz="1000" b="0" dirty="0"/>
                    </a:p>
                  </a:txBody>
                  <a:tcPr anchor="ctr"/>
                </a:tc>
              </a:tr>
              <a:tr h="62749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/>
                        <a:t>598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/>
                        <a:t>~614 </a:t>
                      </a:r>
                      <a:r>
                        <a:rPr lang="ko-KR" altLang="en-US" sz="1200" b="1" dirty="0" smtClean="0"/>
                        <a:t>수</a:t>
                      </a:r>
                      <a:r>
                        <a:rPr lang="en-US" altLang="ko-KR" sz="1200" b="1" dirty="0" smtClean="0"/>
                        <a:t>/</a:t>
                      </a:r>
                      <a:r>
                        <a:rPr lang="ko-KR" altLang="en-US" sz="1200" b="1" dirty="0" smtClean="0"/>
                        <a:t>당</a:t>
                      </a:r>
                      <a:r>
                        <a:rPr lang="en-US" altLang="ko-KR" sz="1200" b="1" dirty="0" smtClean="0"/>
                        <a:t>-</a:t>
                      </a:r>
                      <a:r>
                        <a:rPr lang="ko-KR" altLang="en-US" sz="1200" b="1" dirty="0" smtClean="0"/>
                        <a:t>고구려</a:t>
                      </a:r>
                      <a:r>
                        <a:rPr lang="ko-KR" altLang="en-US" sz="1200" b="1" baseline="0" dirty="0" smtClean="0"/>
                        <a:t> 전쟁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30000"/>
                        </a:lnSpc>
                        <a:buFontTx/>
                        <a:buChar char="-"/>
                      </a:pPr>
                      <a:r>
                        <a:rPr lang="en-US" altLang="ko-KR" sz="1000" b="0" dirty="0" smtClean="0"/>
                        <a:t>612 </a:t>
                      </a:r>
                      <a:r>
                        <a:rPr lang="ko-KR" altLang="en-US" sz="1000" b="0" dirty="0" smtClean="0"/>
                        <a:t>을지문덕 살수대첩</a:t>
                      </a:r>
                      <a:r>
                        <a:rPr lang="en-US" altLang="ko-KR" sz="1000" b="0" dirty="0" smtClean="0"/>
                        <a:t>, 642 </a:t>
                      </a:r>
                      <a:r>
                        <a:rPr lang="ko-KR" altLang="en-US" sz="1000" b="0" dirty="0" smtClean="0"/>
                        <a:t>연개소문 권력 장악</a:t>
                      </a:r>
                      <a:endParaRPr lang="en-US" altLang="ko-KR" sz="1000" b="0" dirty="0" smtClean="0"/>
                    </a:p>
                    <a:p>
                      <a:pPr marL="171450" indent="-171450" latinLnBrk="1">
                        <a:lnSpc>
                          <a:spcPct val="130000"/>
                        </a:lnSpc>
                        <a:buFontTx/>
                        <a:buChar char="-"/>
                      </a:pPr>
                      <a:r>
                        <a:rPr lang="en-US" altLang="ko-KR" sz="1000" b="0" dirty="0" smtClean="0"/>
                        <a:t>660 </a:t>
                      </a:r>
                      <a:r>
                        <a:rPr lang="ko-KR" altLang="en-US" sz="1000" b="0" dirty="0" smtClean="0"/>
                        <a:t>백제 멸망</a:t>
                      </a:r>
                      <a:r>
                        <a:rPr lang="en-US" altLang="ko-KR" sz="1000" b="0" dirty="0" smtClean="0"/>
                        <a:t>, 668 </a:t>
                      </a:r>
                      <a:r>
                        <a:rPr lang="ko-KR" altLang="en-US" sz="1000" b="0" dirty="0" smtClean="0"/>
                        <a:t>고구려 멸망</a:t>
                      </a:r>
                      <a:endParaRPr lang="en-US" altLang="ko-KR" sz="1000" b="0" dirty="0" smtClean="0"/>
                    </a:p>
                    <a:p>
                      <a:pPr marL="171450" indent="-171450" latinLnBrk="1">
                        <a:lnSpc>
                          <a:spcPct val="130000"/>
                        </a:lnSpc>
                        <a:buFontTx/>
                        <a:buChar char="-"/>
                      </a:pPr>
                      <a:r>
                        <a:rPr lang="en-US" altLang="ko-KR" sz="1000" b="0" dirty="0" smtClean="0"/>
                        <a:t>675 </a:t>
                      </a:r>
                      <a:r>
                        <a:rPr lang="ko-KR" altLang="en-US" sz="1000" b="0" dirty="0" err="1" smtClean="0"/>
                        <a:t>매소성</a:t>
                      </a:r>
                      <a:r>
                        <a:rPr lang="ko-KR" altLang="en-US" sz="1000" b="0" dirty="0" smtClean="0"/>
                        <a:t> 전투</a:t>
                      </a:r>
                      <a:r>
                        <a:rPr lang="en-US" altLang="ko-KR" sz="1000" b="0" dirty="0" smtClean="0"/>
                        <a:t>, 676 </a:t>
                      </a:r>
                      <a:r>
                        <a:rPr lang="ko-KR" altLang="en-US" sz="1000" b="0" dirty="0" err="1" smtClean="0"/>
                        <a:t>기벌포</a:t>
                      </a:r>
                      <a:r>
                        <a:rPr lang="ko-KR" altLang="en-US" sz="1000" b="0" dirty="0" smtClean="0"/>
                        <a:t> 전투 </a:t>
                      </a:r>
                      <a:r>
                        <a:rPr lang="en-US" altLang="ko-KR" sz="1000" b="0" dirty="0" smtClean="0"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ko-KR" altLang="en-US" sz="1000" b="0" dirty="0" smtClean="0">
                          <a:sym typeface="Wingdings" panose="05000000000000000000" pitchFamily="2" charset="2"/>
                        </a:rPr>
                        <a:t>신라 삼국통일</a:t>
                      </a:r>
                      <a:endParaRPr lang="ko-KR" altLang="en-US" sz="1000" b="0" dirty="0"/>
                    </a:p>
                  </a:txBody>
                  <a:tcPr anchor="ctr"/>
                </a:tc>
              </a:tr>
              <a:tr h="62749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/>
                        <a:t>918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/>
                        <a:t>왕건      고려건국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en-US" altLang="ko-KR" sz="1000" b="0" dirty="0" smtClean="0"/>
                        <a:t>- 698 </a:t>
                      </a:r>
                      <a:r>
                        <a:rPr lang="ko-KR" altLang="en-US" sz="1000" b="0" dirty="0" err="1" smtClean="0"/>
                        <a:t>대조영</a:t>
                      </a:r>
                      <a:r>
                        <a:rPr lang="ko-KR" altLang="en-US" sz="1000" b="0" dirty="0" smtClean="0"/>
                        <a:t> 발해 건국</a:t>
                      </a:r>
                      <a:endParaRPr lang="ko-KR" altLang="en-US" sz="1000" b="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368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32656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 Frame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2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]   </a:t>
            </a:r>
            <a:r>
              <a:rPr lang="ko-KR" altLang="en-US" sz="12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고구려왕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연표</a:t>
            </a:r>
            <a:endParaRPr lang="ko-KR" altLang="en-US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679276"/>
            <a:ext cx="6629400" cy="613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91680" y="1361673"/>
            <a:ext cx="360040" cy="159462"/>
          </a:xfrm>
          <a:prstGeom prst="rect">
            <a:avLst/>
          </a:prstGeom>
          <a:solidFill>
            <a:srgbClr val="ACAA56"/>
          </a:solidFill>
          <a:effectLst>
            <a:softEdge rad="12700"/>
          </a:effectLst>
        </p:spPr>
        <p:txBody>
          <a:bodyPr wrap="square" lIns="0" tIns="0" rIns="0" bIns="36000" rtlCol="0">
            <a:spAutoFit/>
          </a:bodyPr>
          <a:lstStyle/>
          <a:p>
            <a:pPr algn="ctr"/>
            <a:r>
              <a:rPr lang="ko-KR" altLang="en-US" sz="800" b="1" dirty="0" smtClean="0">
                <a:solidFill>
                  <a:schemeClr val="bg1"/>
                </a:solidFill>
              </a:rPr>
              <a:t>주몽</a:t>
            </a:r>
            <a:endParaRPr lang="ko-KR" altLang="en-US" sz="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1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32656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 Frame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3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]   </a:t>
            </a:r>
            <a:r>
              <a:rPr lang="ko-KR" altLang="en-US" sz="12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요하문명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ko-KR" altLang="en-US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4320862"/>
              </p:ext>
            </p:extLst>
          </p:nvPr>
        </p:nvGraphicFramePr>
        <p:xfrm>
          <a:off x="323528" y="836712"/>
          <a:ext cx="8500400" cy="34807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3192"/>
                <a:gridCol w="2259096"/>
                <a:gridCol w="1872208"/>
                <a:gridCol w="4035904"/>
              </a:tblGrid>
              <a:tr h="277504">
                <a:tc rowSpan="5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/>
                        <a:t>신</a:t>
                      </a:r>
                      <a:endParaRPr lang="en-US" altLang="ko-KR" sz="1100" b="1" dirty="0" smtClean="0"/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/>
                        <a:t>석</a:t>
                      </a:r>
                      <a:endParaRPr lang="en-US" altLang="ko-KR" sz="1100" b="1" dirty="0" smtClean="0"/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/>
                        <a:t>기</a:t>
                      </a:r>
                      <a:endParaRPr lang="ko-KR" altLang="en-US" sz="11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/>
                        <a:t>BC 7,000~BC 6,500</a:t>
                      </a:r>
                      <a:endParaRPr lang="ko-KR" altLang="en-US" sz="11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err="1" smtClean="0"/>
                        <a:t>소하서</a:t>
                      </a:r>
                      <a:r>
                        <a:rPr lang="ko-KR" altLang="en-US" sz="1100" b="1" dirty="0" smtClean="0"/>
                        <a:t> 문화</a:t>
                      </a:r>
                      <a:endParaRPr lang="ko-KR" altLang="en-US" sz="11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900" b="0" dirty="0" smtClean="0"/>
                        <a:t>내몽고</a:t>
                      </a:r>
                      <a:r>
                        <a:rPr lang="en-US" altLang="ko-KR" sz="900" b="0" baseline="0" dirty="0" smtClean="0"/>
                        <a:t> </a:t>
                      </a:r>
                      <a:r>
                        <a:rPr lang="ko-KR" altLang="en-US" sz="900" b="0" baseline="0" dirty="0" err="1" smtClean="0"/>
                        <a:t>적봉</a:t>
                      </a:r>
                      <a:r>
                        <a:rPr lang="ko-KR" altLang="en-US" sz="900" b="0" baseline="0" dirty="0" smtClean="0"/>
                        <a:t> 오한기 지역</a:t>
                      </a:r>
                      <a:endParaRPr lang="en-US" altLang="ko-KR" sz="900" b="0" baseline="0" dirty="0" smtClean="0"/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900" b="0" baseline="0" dirty="0" err="1" smtClean="0"/>
                        <a:t>반지혈식</a:t>
                      </a:r>
                      <a:r>
                        <a:rPr lang="ko-KR" altLang="en-US" sz="900" b="0" baseline="0" dirty="0" smtClean="0"/>
                        <a:t> 주거지</a:t>
                      </a:r>
                      <a:r>
                        <a:rPr lang="en-US" altLang="ko-KR" sz="900" b="0" baseline="0" dirty="0" smtClean="0"/>
                        <a:t>, </a:t>
                      </a:r>
                      <a:r>
                        <a:rPr lang="ko-KR" altLang="en-US" sz="900" b="0" baseline="0" dirty="0" smtClean="0"/>
                        <a:t>동북 최초의 신석기 유적</a:t>
                      </a:r>
                      <a:endParaRPr lang="ko-KR" altLang="en-US" sz="900" b="0" dirty="0"/>
                    </a:p>
                  </a:txBody>
                  <a:tcPr anchor="ctr"/>
                </a:tc>
              </a:tr>
              <a:tr h="624652">
                <a:tc vMerge="1">
                  <a:txBody>
                    <a:bodyPr/>
                    <a:lstStyle/>
                    <a:p>
                      <a:pPr latinLnBrk="1"/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/>
                        <a:t>BC 6,200~BC 5,200</a:t>
                      </a:r>
                      <a:endParaRPr lang="ko-KR" altLang="en-US" sz="11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err="1" smtClean="0"/>
                        <a:t>흥륭와</a:t>
                      </a:r>
                      <a:r>
                        <a:rPr lang="ko-KR" altLang="en-US" sz="1100" b="1" dirty="0" smtClean="0"/>
                        <a:t> 문화</a:t>
                      </a:r>
                      <a:endParaRPr lang="ko-KR" altLang="en-US" sz="11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900" b="0" dirty="0" smtClean="0"/>
                        <a:t>내몽고 </a:t>
                      </a:r>
                      <a:r>
                        <a:rPr lang="ko-KR" altLang="en-US" sz="900" b="0" dirty="0" err="1" smtClean="0"/>
                        <a:t>적봉</a:t>
                      </a:r>
                      <a:r>
                        <a:rPr lang="ko-KR" altLang="en-US" sz="900" b="0" dirty="0" smtClean="0"/>
                        <a:t> 오한기 </a:t>
                      </a:r>
                      <a:r>
                        <a:rPr lang="ko-KR" altLang="en-US" sz="900" b="0" dirty="0" err="1" smtClean="0"/>
                        <a:t>보국토향</a:t>
                      </a:r>
                      <a:r>
                        <a:rPr lang="ko-KR" altLang="en-US" sz="900" b="0" dirty="0" smtClean="0"/>
                        <a:t> </a:t>
                      </a:r>
                      <a:r>
                        <a:rPr lang="ko-KR" altLang="en-US" sz="900" b="0" dirty="0" err="1" smtClean="0"/>
                        <a:t>흥륭와촌</a:t>
                      </a:r>
                      <a:endParaRPr lang="en-US" altLang="ko-KR" sz="900" b="0" dirty="0" smtClean="0"/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900" b="0" dirty="0" smtClean="0"/>
                        <a:t>최古의 옥</a:t>
                      </a:r>
                      <a:r>
                        <a:rPr lang="en-US" altLang="ko-KR" sz="900" b="0" dirty="0" smtClean="0"/>
                        <a:t>(</a:t>
                      </a:r>
                      <a:r>
                        <a:rPr lang="ko-KR" altLang="en-US" sz="900" b="0" dirty="0" smtClean="0"/>
                        <a:t>玉</a:t>
                      </a:r>
                      <a:r>
                        <a:rPr lang="en-US" altLang="ko-KR" sz="900" b="0" dirty="0" smtClean="0"/>
                        <a:t>), </a:t>
                      </a:r>
                      <a:r>
                        <a:rPr lang="ko-KR" altLang="en-US" sz="900" b="0" dirty="0" err="1" smtClean="0"/>
                        <a:t>옥귀걸이</a:t>
                      </a:r>
                      <a:r>
                        <a:rPr lang="ko-KR" altLang="en-US" sz="900" b="0" dirty="0" smtClean="0"/>
                        <a:t> 등 </a:t>
                      </a:r>
                      <a:r>
                        <a:rPr lang="en-US" altLang="ko-KR" sz="900" b="0" dirty="0" smtClean="0"/>
                        <a:t>100</a:t>
                      </a:r>
                      <a:r>
                        <a:rPr lang="ko-KR" altLang="en-US" sz="900" b="0" dirty="0" err="1" smtClean="0"/>
                        <a:t>여점의</a:t>
                      </a:r>
                      <a:r>
                        <a:rPr lang="ko-KR" altLang="en-US" sz="900" b="0" dirty="0" smtClean="0"/>
                        <a:t> 옥기 발견 </a:t>
                      </a:r>
                      <a:r>
                        <a:rPr lang="en-US" altLang="ko-KR" sz="900" b="0" dirty="0" smtClean="0">
                          <a:sym typeface="Wingdings" panose="05000000000000000000" pitchFamily="2" charset="2"/>
                        </a:rPr>
                        <a:t> </a:t>
                      </a:r>
                      <a:r>
                        <a:rPr lang="ko-KR" altLang="en-US" sz="900" b="0" dirty="0" err="1" smtClean="0">
                          <a:sym typeface="Wingdings" panose="05000000000000000000" pitchFamily="2" charset="2"/>
                        </a:rPr>
                        <a:t>수암옥</a:t>
                      </a:r>
                      <a:endParaRPr lang="en-US" altLang="ko-KR" sz="900" b="0" dirty="0" smtClean="0">
                        <a:sym typeface="Wingdings" panose="05000000000000000000" pitchFamily="2" charset="2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900" b="0" dirty="0" smtClean="0">
                          <a:sym typeface="Wingdings" panose="05000000000000000000" pitchFamily="2" charset="2"/>
                        </a:rPr>
                        <a:t>동북 최초 빗살무늬토기</a:t>
                      </a:r>
                      <a:endParaRPr lang="en-US" altLang="ko-KR" sz="900" b="0" dirty="0" smtClean="0">
                        <a:sym typeface="Wingdings" panose="05000000000000000000" pitchFamily="2" charset="2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900" b="0" dirty="0" err="1" smtClean="0">
                          <a:sym typeface="Wingdings" panose="05000000000000000000" pitchFamily="2" charset="2"/>
                        </a:rPr>
                        <a:t>중화원고제일촌</a:t>
                      </a:r>
                      <a:r>
                        <a:rPr lang="ko-KR" altLang="en-US" sz="900" b="0" dirty="0" smtClean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altLang="ko-KR" sz="900" b="0" dirty="0" smtClean="0">
                          <a:sym typeface="Wingdings" panose="05000000000000000000" pitchFamily="2" charset="2"/>
                        </a:rPr>
                        <a:t>= </a:t>
                      </a:r>
                      <a:r>
                        <a:rPr lang="ko-KR" altLang="en-US" sz="900" b="0" dirty="0" err="1" smtClean="0">
                          <a:sym typeface="Wingdings" panose="05000000000000000000" pitchFamily="2" charset="2"/>
                        </a:rPr>
                        <a:t>화하제일촌</a:t>
                      </a:r>
                      <a:r>
                        <a:rPr lang="ko-KR" altLang="en-US" sz="900" b="0" dirty="0" smtClean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altLang="ko-KR" sz="900" b="0" dirty="0" smtClean="0">
                          <a:sym typeface="Wingdings" panose="05000000000000000000" pitchFamily="2" charset="2"/>
                        </a:rPr>
                        <a:t>: </a:t>
                      </a:r>
                      <a:r>
                        <a:rPr lang="ko-KR" altLang="en-US" sz="900" b="0" dirty="0" smtClean="0">
                          <a:sym typeface="Wingdings" panose="05000000000000000000" pitchFamily="2" charset="2"/>
                        </a:rPr>
                        <a:t>동북 최초의 집단거주지</a:t>
                      </a:r>
                      <a:endParaRPr lang="en-US" altLang="ko-KR" sz="900" b="0" dirty="0" smtClean="0">
                        <a:sym typeface="Wingdings" panose="05000000000000000000" pitchFamily="2" charset="2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900" b="0" dirty="0" smtClean="0">
                          <a:sym typeface="Wingdings" panose="05000000000000000000" pitchFamily="2" charset="2"/>
                        </a:rPr>
                        <a:t>혜자 </a:t>
                      </a:r>
                      <a:r>
                        <a:rPr lang="en-US" altLang="ko-KR" sz="900" b="0" dirty="0" smtClean="0">
                          <a:sym typeface="Wingdings" panose="05000000000000000000" pitchFamily="2" charset="2"/>
                        </a:rPr>
                        <a:t>(</a:t>
                      </a:r>
                      <a:r>
                        <a:rPr lang="ko-KR" altLang="en-US" sz="900" b="0" dirty="0" smtClean="0">
                          <a:sym typeface="Wingdings" panose="05000000000000000000" pitchFamily="2" charset="2"/>
                        </a:rPr>
                        <a:t>주거지 주변의 물길</a:t>
                      </a:r>
                      <a:r>
                        <a:rPr lang="en-US" altLang="ko-KR" sz="900" b="0" dirty="0" smtClean="0">
                          <a:sym typeface="Wingdings" panose="05000000000000000000" pitchFamily="2" charset="2"/>
                        </a:rPr>
                        <a:t>)  </a:t>
                      </a:r>
                      <a:r>
                        <a:rPr lang="ko-KR" altLang="en-US" sz="900" b="0" dirty="0" smtClean="0">
                          <a:sym typeface="Wingdings" panose="05000000000000000000" pitchFamily="2" charset="2"/>
                        </a:rPr>
                        <a:t>정착생활</a:t>
                      </a:r>
                      <a:endParaRPr lang="ko-KR" altLang="en-US" sz="900" b="0" dirty="0"/>
                    </a:p>
                  </a:txBody>
                  <a:tcPr anchor="ctr"/>
                </a:tc>
              </a:tr>
              <a:tr h="277504">
                <a:tc vMerge="1">
                  <a:txBody>
                    <a:bodyPr/>
                    <a:lstStyle/>
                    <a:p>
                      <a:pPr latinLnBrk="1"/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/>
                        <a:t>BC 5,600~</a:t>
                      </a:r>
                      <a:endParaRPr lang="ko-KR" altLang="en-US" sz="11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/>
                        <a:t>사해 문화</a:t>
                      </a:r>
                      <a:endParaRPr lang="ko-KR" altLang="en-US" sz="11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900" b="0" dirty="0" err="1" smtClean="0"/>
                        <a:t>요녕성</a:t>
                      </a:r>
                      <a:r>
                        <a:rPr lang="ko-KR" altLang="en-US" sz="900" b="0" dirty="0" smtClean="0"/>
                        <a:t> 부신 </a:t>
                      </a:r>
                      <a:r>
                        <a:rPr lang="ko-KR" altLang="en-US" sz="900" b="0" dirty="0" err="1" smtClean="0"/>
                        <a:t>몽고족자지현</a:t>
                      </a:r>
                      <a:endParaRPr lang="en-US" altLang="ko-KR" sz="900" b="0" dirty="0" smtClean="0"/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900" b="0" dirty="0" smtClean="0"/>
                        <a:t>중화제일용 </a:t>
                      </a:r>
                      <a:r>
                        <a:rPr lang="en-US" altLang="ko-KR" sz="900" b="0" dirty="0" smtClean="0"/>
                        <a:t>;</a:t>
                      </a:r>
                      <a:r>
                        <a:rPr lang="ko-KR" altLang="en-US" sz="900" b="0" dirty="0" err="1" smtClean="0"/>
                        <a:t>석소룡</a:t>
                      </a:r>
                      <a:endParaRPr lang="en-US" altLang="ko-KR" sz="900" b="0" dirty="0" smtClean="0"/>
                    </a:p>
                  </a:txBody>
                  <a:tcPr anchor="ctr"/>
                </a:tc>
              </a:tr>
              <a:tr h="393014">
                <a:tc vMerge="1">
                  <a:txBody>
                    <a:bodyPr/>
                    <a:lstStyle/>
                    <a:p>
                      <a:pPr latinLnBrk="1"/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/>
                        <a:t>BC 5,000~BC 4,400</a:t>
                      </a:r>
                      <a:endParaRPr lang="ko-KR" altLang="en-US" sz="11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err="1" smtClean="0"/>
                        <a:t>조보구</a:t>
                      </a:r>
                      <a:r>
                        <a:rPr lang="ko-KR" altLang="en-US" sz="1100" b="1" dirty="0" smtClean="0"/>
                        <a:t> 문화</a:t>
                      </a:r>
                      <a:endParaRPr lang="ko-KR" altLang="en-US" sz="11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900" b="0" dirty="0" err="1" smtClean="0"/>
                        <a:t>적봉</a:t>
                      </a:r>
                      <a:r>
                        <a:rPr lang="ko-KR" altLang="en-US" sz="900" b="0" dirty="0" smtClean="0"/>
                        <a:t> 오한기 </a:t>
                      </a:r>
                      <a:r>
                        <a:rPr lang="ko-KR" altLang="en-US" sz="900" b="0" dirty="0" err="1" smtClean="0"/>
                        <a:t>조보구촌</a:t>
                      </a:r>
                      <a:endParaRPr lang="en-US" altLang="ko-KR" sz="900" b="0" dirty="0" smtClean="0"/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900" b="0" dirty="0" err="1" smtClean="0"/>
                        <a:t>중화제일봉</a:t>
                      </a:r>
                      <a:r>
                        <a:rPr lang="en-US" altLang="ko-KR" sz="900" b="0" dirty="0" smtClean="0"/>
                        <a:t>(</a:t>
                      </a:r>
                      <a:r>
                        <a:rPr lang="ko-KR" altLang="en-US" sz="900" b="0" dirty="0" smtClean="0"/>
                        <a:t>봉황</a:t>
                      </a:r>
                      <a:r>
                        <a:rPr lang="en-US" altLang="ko-KR" sz="900" b="0" dirty="0" smtClean="0"/>
                        <a:t>)</a:t>
                      </a: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b="0" dirty="0" smtClean="0"/>
                        <a:t>-   </a:t>
                      </a:r>
                      <a:r>
                        <a:rPr lang="ko-KR" altLang="en-US" sz="900" b="0" dirty="0" smtClean="0"/>
                        <a:t>동북 최초 채도 </a:t>
                      </a:r>
                      <a:r>
                        <a:rPr lang="en-US" altLang="ko-KR" sz="900" b="0" dirty="0" smtClean="0"/>
                        <a:t>: </a:t>
                      </a:r>
                      <a:r>
                        <a:rPr lang="ko-KR" altLang="en-US" sz="900" b="0" dirty="0" err="1" smtClean="0"/>
                        <a:t>앙소문화</a:t>
                      </a:r>
                      <a:r>
                        <a:rPr lang="ko-KR" altLang="en-US" sz="900" b="0" dirty="0" smtClean="0"/>
                        <a:t> 보다 </a:t>
                      </a:r>
                      <a:r>
                        <a:rPr lang="en-US" altLang="ko-KR" sz="900" b="0" dirty="0" smtClean="0"/>
                        <a:t>500</a:t>
                      </a:r>
                      <a:r>
                        <a:rPr lang="ko-KR" altLang="en-US" sz="900" b="0" dirty="0" smtClean="0"/>
                        <a:t>년 앞섬 </a:t>
                      </a:r>
                      <a:endParaRPr lang="ko-KR" altLang="en-US" sz="900" b="0" dirty="0"/>
                    </a:p>
                  </a:txBody>
                  <a:tcPr anchor="ctr"/>
                </a:tc>
              </a:tr>
              <a:tr h="112730">
                <a:tc vMerge="1">
                  <a:txBody>
                    <a:bodyPr/>
                    <a:lstStyle/>
                    <a:p>
                      <a:pPr latinLnBrk="1"/>
                      <a:endParaRPr lang="ko-KR" altLang="en-US" sz="1200" b="1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/>
                        <a:t>BC 4,500~BC 3,500</a:t>
                      </a: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/>
                        <a:t>BC 3,500~BC 3,000</a:t>
                      </a:r>
                      <a:endParaRPr lang="ko-KR" altLang="en-US" sz="1100" b="1" dirty="0" smtClean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err="1" smtClean="0"/>
                        <a:t>홍산</a:t>
                      </a:r>
                      <a:r>
                        <a:rPr lang="ko-KR" altLang="en-US" sz="1100" b="1" dirty="0" smtClean="0"/>
                        <a:t> 문화 전기</a:t>
                      </a:r>
                      <a:endParaRPr lang="en-US" altLang="ko-KR" sz="1100" b="1" dirty="0" smtClean="0"/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/>
                        <a:t> </a:t>
                      </a: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100" b="1" baseline="0" dirty="0" smtClean="0"/>
                        <a:t>             </a:t>
                      </a:r>
                      <a:r>
                        <a:rPr lang="ko-KR" altLang="en-US" sz="1100" b="1" baseline="0" dirty="0" smtClean="0"/>
                        <a:t>후기</a:t>
                      </a:r>
                      <a:endParaRPr lang="en-US" altLang="ko-KR" sz="1100" b="1" dirty="0" smtClean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900" b="0" dirty="0" err="1" smtClean="0"/>
                        <a:t>우하량</a:t>
                      </a:r>
                      <a:r>
                        <a:rPr lang="ko-KR" altLang="en-US" sz="900" b="0" dirty="0" smtClean="0"/>
                        <a:t> </a:t>
                      </a:r>
                      <a:r>
                        <a:rPr lang="en-US" altLang="ko-KR" sz="900" b="0" dirty="0" smtClean="0"/>
                        <a:t>: </a:t>
                      </a:r>
                      <a:r>
                        <a:rPr lang="ko-KR" altLang="en-US" sz="900" b="0" dirty="0" err="1" smtClean="0"/>
                        <a:t>요하문명의</a:t>
                      </a:r>
                      <a:r>
                        <a:rPr lang="ko-KR" altLang="en-US" sz="900" b="0" dirty="0" smtClean="0"/>
                        <a:t> 꽃</a:t>
                      </a:r>
                      <a:endParaRPr lang="en-US" altLang="ko-KR" sz="900" b="0" dirty="0" smtClean="0"/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900" b="0" dirty="0" smtClean="0"/>
                        <a:t>초기국가단계</a:t>
                      </a:r>
                      <a:r>
                        <a:rPr lang="en-US" altLang="ko-KR" sz="900" b="0" dirty="0" smtClean="0"/>
                        <a:t>, </a:t>
                      </a:r>
                      <a:r>
                        <a:rPr lang="ko-KR" altLang="en-US" sz="900" b="0" dirty="0" smtClean="0"/>
                        <a:t>초기문명단계 </a:t>
                      </a:r>
                      <a:r>
                        <a:rPr lang="en-US" altLang="ko-KR" sz="900" b="0" dirty="0" smtClean="0"/>
                        <a:t>: </a:t>
                      </a:r>
                      <a:r>
                        <a:rPr lang="ko-KR" altLang="en-US" sz="900" b="0" dirty="0" smtClean="0"/>
                        <a:t>여신상</a:t>
                      </a:r>
                      <a:r>
                        <a:rPr lang="en-US" altLang="ko-KR" sz="900" b="0" dirty="0" smtClean="0"/>
                        <a:t>, </a:t>
                      </a:r>
                      <a:r>
                        <a:rPr lang="ko-KR" altLang="en-US" sz="900" b="0" dirty="0" smtClean="0"/>
                        <a:t>제단</a:t>
                      </a:r>
                      <a:r>
                        <a:rPr lang="en-US" altLang="ko-KR" sz="900" b="0" dirty="0" smtClean="0"/>
                        <a:t>, </a:t>
                      </a:r>
                      <a:r>
                        <a:rPr lang="ko-KR" altLang="en-US" sz="900" b="0" dirty="0" smtClean="0"/>
                        <a:t>거대적석총</a:t>
                      </a:r>
                      <a:endParaRPr lang="en-US" altLang="ko-KR" sz="900" b="0" dirty="0" smtClean="0"/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endParaRPr lang="ko-KR" altLang="en-US" sz="900" b="0" dirty="0"/>
                    </a:p>
                  </a:txBody>
                  <a:tcPr anchor="ctr"/>
                </a:tc>
              </a:tr>
              <a:tr h="280284">
                <a:tc row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b="1" smtClean="0"/>
                        <a:t>동석병용</a:t>
                      </a:r>
                      <a:endParaRPr lang="ko-KR" altLang="en-US" sz="1100" b="1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1565">
                <a:tc vMerge="1">
                  <a:txBody>
                    <a:bodyPr/>
                    <a:lstStyle/>
                    <a:p>
                      <a:pPr latinLnBrk="1"/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/>
                        <a:t>BC 3,000~BC 2,000</a:t>
                      </a:r>
                      <a:endParaRPr lang="ko-KR" altLang="en-US" sz="11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err="1" smtClean="0"/>
                        <a:t>소하연</a:t>
                      </a:r>
                      <a:r>
                        <a:rPr lang="ko-KR" altLang="en-US" sz="1100" b="1" dirty="0" smtClean="0"/>
                        <a:t> 문화</a:t>
                      </a:r>
                      <a:endParaRPr lang="ko-KR" altLang="en-US" sz="11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900" b="0" dirty="0" err="1" smtClean="0"/>
                        <a:t>갑골문</a:t>
                      </a:r>
                      <a:r>
                        <a:rPr lang="ko-KR" altLang="en-US" sz="900" b="0" dirty="0" smtClean="0"/>
                        <a:t> </a:t>
                      </a:r>
                      <a:r>
                        <a:rPr lang="en-US" altLang="ko-KR" sz="900" b="0" dirty="0" smtClean="0"/>
                        <a:t>:</a:t>
                      </a:r>
                      <a:r>
                        <a:rPr lang="en-US" altLang="ko-KR" sz="900" b="0" baseline="0" dirty="0" smtClean="0"/>
                        <a:t> </a:t>
                      </a:r>
                      <a:r>
                        <a:rPr lang="ko-KR" altLang="en-US" sz="900" b="0" baseline="0" dirty="0" smtClean="0"/>
                        <a:t>점치는 용도</a:t>
                      </a:r>
                      <a:endParaRPr lang="ko-KR" altLang="en-US" sz="900" b="0" dirty="0"/>
                    </a:p>
                  </a:txBody>
                  <a:tcPr anchor="ctr"/>
                </a:tc>
              </a:tr>
              <a:tr h="385034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/>
                        <a:t>청동기</a:t>
                      </a:r>
                      <a:endParaRPr lang="ko-KR" altLang="en-US" sz="11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/>
                        <a:t>BC 2,000~BC 1,500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/>
                        <a:t>BC 1,500~BC 800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err="1" smtClean="0"/>
                        <a:t>하가점</a:t>
                      </a:r>
                      <a:r>
                        <a:rPr lang="ko-KR" altLang="en-US" sz="1100" b="1" dirty="0" smtClean="0"/>
                        <a:t> 하층문화</a:t>
                      </a:r>
                      <a:endParaRPr lang="en-US" altLang="ko-KR" sz="1100" b="1" dirty="0" smtClean="0"/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100" b="1" dirty="0" smtClean="0"/>
                        <a:t>          </a:t>
                      </a:r>
                      <a:r>
                        <a:rPr lang="ko-KR" altLang="en-US" sz="1100" b="1" dirty="0" smtClean="0"/>
                        <a:t>상층문화</a:t>
                      </a:r>
                      <a:endParaRPr lang="en-US" altLang="ko-KR" sz="11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900" b="0" dirty="0" smtClean="0"/>
                        <a:t>고급문명사회</a:t>
                      </a:r>
                      <a:r>
                        <a:rPr lang="en-US" altLang="ko-KR" sz="900" b="0" dirty="0" smtClean="0"/>
                        <a:t>, </a:t>
                      </a:r>
                      <a:r>
                        <a:rPr lang="ko-KR" altLang="en-US" sz="900" b="0" dirty="0" smtClean="0"/>
                        <a:t>고대국가 </a:t>
                      </a:r>
                      <a:r>
                        <a:rPr lang="en-US" altLang="ko-KR" sz="900" b="0" dirty="0" smtClean="0"/>
                        <a:t>= </a:t>
                      </a:r>
                      <a:r>
                        <a:rPr lang="ko-KR" altLang="en-US" sz="900" b="0" dirty="0" smtClean="0"/>
                        <a:t>고조선 </a:t>
                      </a:r>
                      <a:r>
                        <a:rPr lang="en-US" altLang="ko-KR" sz="900" b="0" dirty="0" smtClean="0"/>
                        <a:t>(BC 2333) </a:t>
                      </a:r>
                      <a:r>
                        <a:rPr lang="ko-KR" altLang="en-US" sz="900" b="0" dirty="0" smtClean="0"/>
                        <a:t>연관</a:t>
                      </a:r>
                      <a:r>
                        <a:rPr lang="en-US" altLang="ko-KR" sz="900" b="0" dirty="0" smtClean="0"/>
                        <a:t> </a:t>
                      </a: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ko-KR" altLang="en-US" sz="900" b="0" dirty="0" smtClean="0"/>
                        <a:t>치를 갖춘 석성</a:t>
                      </a:r>
                      <a:r>
                        <a:rPr lang="en-US" altLang="ko-KR" sz="900" b="0" dirty="0" smtClean="0"/>
                        <a:t>, </a:t>
                      </a:r>
                      <a:r>
                        <a:rPr lang="ko-KR" altLang="en-US" sz="900" b="0" dirty="0" err="1" smtClean="0"/>
                        <a:t>비파형</a:t>
                      </a:r>
                      <a:r>
                        <a:rPr lang="ko-KR" altLang="en-US" sz="900" b="0" dirty="0" smtClean="0"/>
                        <a:t> 동검</a:t>
                      </a:r>
                      <a:endParaRPr lang="ko-KR" altLang="en-US" sz="900" b="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5122" name="Picture 2" descr="요하문명에 대한 이미지 검색결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775" y="4355016"/>
            <a:ext cx="5715000" cy="24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5709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요하지역 중요 신석기문화 지역 분포도(출처: 우실하 ‘고조선의 강역과 요하문명’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5619750" cy="461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5013176"/>
            <a:ext cx="87849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000" dirty="0" err="1" smtClean="0"/>
              <a:t>요하문명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:</a:t>
            </a:r>
            <a:r>
              <a:rPr lang="ko-KR" altLang="en-US" sz="1000" dirty="0" smtClean="0"/>
              <a:t> </a:t>
            </a:r>
            <a:r>
              <a:rPr lang="ko-KR" altLang="en-US" sz="1000" dirty="0" err="1"/>
              <a:t>요하를</a:t>
            </a:r>
            <a:r>
              <a:rPr lang="ko-KR" altLang="en-US" sz="1000" dirty="0"/>
              <a:t> 끼고 형성된 </a:t>
            </a:r>
            <a:r>
              <a:rPr lang="ko-KR" altLang="en-US" sz="1000" dirty="0" smtClean="0"/>
              <a:t>문화</a:t>
            </a:r>
            <a:endParaRPr lang="en-US" altLang="ko-KR" sz="1000" dirty="0" smtClean="0"/>
          </a:p>
          <a:p>
            <a:pPr>
              <a:lnSpc>
                <a:spcPct val="120000"/>
              </a:lnSpc>
            </a:pPr>
            <a:r>
              <a:rPr lang="ko-KR" altLang="en-US" sz="1000" dirty="0" err="1" smtClean="0"/>
              <a:t>요하를</a:t>
            </a:r>
            <a:r>
              <a:rPr lang="ko-KR" altLang="en-US" sz="1000" dirty="0" smtClean="0"/>
              <a:t> </a:t>
            </a:r>
            <a:r>
              <a:rPr lang="ko-KR" altLang="en-US" sz="1000" dirty="0"/>
              <a:t>중심으로 신석기 문화인 △</a:t>
            </a:r>
            <a:r>
              <a:rPr lang="ko-KR" altLang="en-US" sz="1000" dirty="0" err="1"/>
              <a:t>소하서문화</a:t>
            </a:r>
            <a:r>
              <a:rPr lang="en-US" altLang="ko-KR" sz="1000" dirty="0"/>
              <a:t>(</a:t>
            </a:r>
            <a:r>
              <a:rPr lang="ko-KR" altLang="en-US" sz="1000" dirty="0"/>
              <a:t>기원전 </a:t>
            </a:r>
            <a:r>
              <a:rPr lang="en-US" altLang="ko-KR" sz="1000" dirty="0"/>
              <a:t>7,000~6,500</a:t>
            </a:r>
            <a:r>
              <a:rPr lang="ko-KR" altLang="en-US" sz="1000" dirty="0"/>
              <a:t>년</a:t>
            </a:r>
            <a:r>
              <a:rPr lang="en-US" altLang="ko-KR" sz="1000" dirty="0"/>
              <a:t>) △</a:t>
            </a:r>
            <a:r>
              <a:rPr lang="ko-KR" altLang="en-US" sz="1000" dirty="0" err="1"/>
              <a:t>흥륭와문화</a:t>
            </a:r>
            <a:r>
              <a:rPr lang="en-US" altLang="ko-KR" sz="1000" dirty="0"/>
              <a:t>(</a:t>
            </a:r>
            <a:r>
              <a:rPr lang="ko-KR" altLang="en-US" sz="1000" dirty="0"/>
              <a:t>기원전 </a:t>
            </a:r>
            <a:r>
              <a:rPr lang="en-US" altLang="ko-KR" sz="1000" dirty="0"/>
              <a:t>6,200~5,200</a:t>
            </a:r>
            <a:r>
              <a:rPr lang="ko-KR" altLang="en-US" sz="1000" dirty="0"/>
              <a:t>년</a:t>
            </a:r>
            <a:r>
              <a:rPr lang="en-US" altLang="ko-KR" sz="1000" dirty="0"/>
              <a:t>) △</a:t>
            </a:r>
            <a:r>
              <a:rPr lang="ko-KR" altLang="en-US" sz="1000" dirty="0"/>
              <a:t>사해문화</a:t>
            </a:r>
            <a:r>
              <a:rPr lang="en-US" altLang="ko-KR" sz="1000" dirty="0"/>
              <a:t>(</a:t>
            </a:r>
            <a:r>
              <a:rPr lang="ko-KR" altLang="en-US" sz="1000" dirty="0"/>
              <a:t>기원전 </a:t>
            </a:r>
            <a:r>
              <a:rPr lang="en-US" altLang="ko-KR" sz="1000" dirty="0"/>
              <a:t>5,600~) △</a:t>
            </a:r>
            <a:r>
              <a:rPr lang="ko-KR" altLang="en-US" sz="1000" dirty="0"/>
              <a:t>부하문화</a:t>
            </a:r>
            <a:r>
              <a:rPr lang="en-US" altLang="ko-KR" sz="1000" dirty="0"/>
              <a:t>(</a:t>
            </a:r>
            <a:r>
              <a:rPr lang="ko-KR" altLang="en-US" sz="1000" dirty="0"/>
              <a:t>기원전 </a:t>
            </a:r>
            <a:r>
              <a:rPr lang="en-US" altLang="ko-KR" sz="1000" dirty="0"/>
              <a:t>5,200~5,000</a:t>
            </a:r>
            <a:r>
              <a:rPr lang="ko-KR" altLang="en-US" sz="1000" dirty="0"/>
              <a:t>년</a:t>
            </a:r>
            <a:r>
              <a:rPr lang="en-US" altLang="ko-KR" sz="1000" dirty="0"/>
              <a:t>) △</a:t>
            </a:r>
            <a:r>
              <a:rPr lang="ko-KR" altLang="en-US" sz="1000" dirty="0" err="1"/>
              <a:t>조보구문화</a:t>
            </a:r>
            <a:r>
              <a:rPr lang="en-US" altLang="ko-KR" sz="1000" dirty="0"/>
              <a:t>(</a:t>
            </a:r>
            <a:r>
              <a:rPr lang="ko-KR" altLang="en-US" sz="1000" dirty="0"/>
              <a:t>기원전 </a:t>
            </a:r>
            <a:r>
              <a:rPr lang="en-US" altLang="ko-KR" sz="1000" dirty="0"/>
              <a:t>5,000~4,400</a:t>
            </a:r>
            <a:r>
              <a:rPr lang="ko-KR" altLang="en-US" sz="1000" dirty="0"/>
              <a:t>년</a:t>
            </a:r>
            <a:r>
              <a:rPr lang="en-US" altLang="ko-KR" sz="1000" dirty="0"/>
              <a:t>)</a:t>
            </a:r>
            <a:r>
              <a:rPr lang="ko-KR" altLang="en-US" sz="1000" dirty="0"/>
              <a:t>가 </a:t>
            </a:r>
            <a:r>
              <a:rPr lang="ko-KR" altLang="en-US" sz="1000" dirty="0" smtClean="0"/>
              <a:t>형성됨</a:t>
            </a:r>
            <a:r>
              <a:rPr lang="en-US" altLang="ko-KR" sz="1000" dirty="0" smtClean="0"/>
              <a:t>. </a:t>
            </a:r>
            <a:r>
              <a:rPr lang="ko-KR" altLang="en-US" sz="1000" dirty="0" err="1"/>
              <a:t>홍산문화는</a:t>
            </a:r>
            <a:r>
              <a:rPr lang="ko-KR" altLang="en-US" sz="1000" dirty="0"/>
              <a:t> 전기와 후기로 나뉘는데</a:t>
            </a:r>
            <a:r>
              <a:rPr lang="en-US" altLang="ko-KR" sz="1000" dirty="0"/>
              <a:t>, </a:t>
            </a:r>
            <a:r>
              <a:rPr lang="ko-KR" altLang="en-US" sz="1000" dirty="0"/>
              <a:t>전기는 신석기시대</a:t>
            </a:r>
            <a:r>
              <a:rPr lang="en-US" altLang="ko-KR" sz="1000" dirty="0"/>
              <a:t>(</a:t>
            </a:r>
            <a:r>
              <a:rPr lang="ko-KR" altLang="en-US" sz="1000" dirty="0"/>
              <a:t>기원전 </a:t>
            </a:r>
            <a:r>
              <a:rPr lang="en-US" altLang="ko-KR" sz="1000" dirty="0"/>
              <a:t>4,500~3,500</a:t>
            </a:r>
            <a:r>
              <a:rPr lang="ko-KR" altLang="en-US" sz="1000" dirty="0"/>
              <a:t>년</a:t>
            </a:r>
            <a:r>
              <a:rPr lang="en-US" altLang="ko-KR" sz="1000" dirty="0"/>
              <a:t>)</a:t>
            </a:r>
            <a:r>
              <a:rPr lang="ko-KR" altLang="en-US" sz="1000" dirty="0"/>
              <a:t>로 출발해 후기에 석기와 청동기가 혼재된 문화</a:t>
            </a:r>
            <a:r>
              <a:rPr lang="en-US" altLang="ko-KR" sz="1000" dirty="0"/>
              <a:t>(</a:t>
            </a:r>
            <a:r>
              <a:rPr lang="ko-KR" altLang="en-US" sz="1000" dirty="0"/>
              <a:t>동석병용시대</a:t>
            </a:r>
            <a:r>
              <a:rPr lang="en-US" altLang="ko-KR" sz="1000" dirty="0"/>
              <a:t>·</a:t>
            </a:r>
            <a:r>
              <a:rPr lang="ko-KR" altLang="en-US" sz="1000" dirty="0"/>
              <a:t>기원전 </a:t>
            </a:r>
            <a:r>
              <a:rPr lang="en-US" altLang="ko-KR" sz="1000" dirty="0"/>
              <a:t>3,500~3,000</a:t>
            </a:r>
            <a:r>
              <a:rPr lang="ko-KR" altLang="en-US" sz="1000" dirty="0"/>
              <a:t>년</a:t>
            </a:r>
            <a:r>
              <a:rPr lang="en-US" altLang="ko-KR" sz="1000" dirty="0"/>
              <a:t>)</a:t>
            </a:r>
            <a:r>
              <a:rPr lang="ko-KR" altLang="en-US" sz="1000" dirty="0"/>
              <a:t>로 </a:t>
            </a:r>
            <a:r>
              <a:rPr lang="ko-KR" altLang="en-US" sz="1000" dirty="0" smtClean="0"/>
              <a:t>발전</a:t>
            </a:r>
            <a:r>
              <a:rPr lang="en-US" altLang="ko-KR" sz="1000" dirty="0" smtClean="0"/>
              <a:t>. </a:t>
            </a:r>
            <a:r>
              <a:rPr lang="ko-KR" altLang="en-US" sz="1000" dirty="0" err="1"/>
              <a:t>홍산문화</a:t>
            </a:r>
            <a:r>
              <a:rPr lang="ko-KR" altLang="en-US" sz="1000" dirty="0"/>
              <a:t> 후기에 들어 초기국가단계로 </a:t>
            </a:r>
            <a:r>
              <a:rPr lang="ko-KR" altLang="en-US" sz="1000" dirty="0" smtClean="0"/>
              <a:t>진입</a:t>
            </a:r>
            <a:endParaRPr lang="en-US" altLang="ko-KR" sz="1000" dirty="0" smtClean="0"/>
          </a:p>
          <a:p>
            <a:pPr>
              <a:lnSpc>
                <a:spcPct val="120000"/>
              </a:lnSpc>
            </a:pPr>
            <a:r>
              <a:rPr lang="ko-KR" altLang="en-US" sz="1000" dirty="0"/>
              <a:t>동석병용시대는 </a:t>
            </a:r>
            <a:r>
              <a:rPr lang="ko-KR" altLang="en-US" sz="1000" dirty="0" err="1"/>
              <a:t>소하연문화</a:t>
            </a:r>
            <a:r>
              <a:rPr lang="en-US" altLang="ko-KR" sz="1000" dirty="0"/>
              <a:t>(</a:t>
            </a:r>
            <a:r>
              <a:rPr lang="ko-KR" altLang="en-US" sz="1000" dirty="0"/>
              <a:t>기원전 </a:t>
            </a:r>
            <a:r>
              <a:rPr lang="en-US" altLang="ko-KR" sz="1000" dirty="0"/>
              <a:t>3,000~2,000</a:t>
            </a:r>
            <a:r>
              <a:rPr lang="ko-KR" altLang="en-US" sz="1000" dirty="0"/>
              <a:t>년</a:t>
            </a:r>
            <a:r>
              <a:rPr lang="en-US" altLang="ko-KR" sz="1000" dirty="0" smtClean="0"/>
              <a:t>), </a:t>
            </a:r>
            <a:r>
              <a:rPr lang="ko-KR" altLang="en-US" sz="1000" dirty="0"/>
              <a:t>이후 초기 청동기시대인 </a:t>
            </a:r>
            <a:r>
              <a:rPr lang="ko-KR" altLang="en-US" sz="1000" dirty="0" err="1"/>
              <a:t>하가점하층문화</a:t>
            </a:r>
            <a:r>
              <a:rPr lang="en-US" altLang="ko-KR" sz="1000" dirty="0"/>
              <a:t>(</a:t>
            </a:r>
            <a:r>
              <a:rPr lang="ko-KR" altLang="en-US" sz="1000" dirty="0"/>
              <a:t>기원전 </a:t>
            </a:r>
            <a:r>
              <a:rPr lang="en-US" altLang="ko-KR" sz="1000" dirty="0"/>
              <a:t>2,000</a:t>
            </a:r>
            <a:r>
              <a:rPr lang="ko-KR" altLang="en-US" sz="1000" dirty="0"/>
              <a:t>년부터</a:t>
            </a:r>
            <a:r>
              <a:rPr lang="en-US" altLang="ko-KR" sz="1000" dirty="0"/>
              <a:t>)</a:t>
            </a:r>
            <a:r>
              <a:rPr lang="ko-KR" altLang="en-US" sz="1000" dirty="0"/>
              <a:t>를 거쳐 고급 문명사회로 </a:t>
            </a:r>
            <a:r>
              <a:rPr lang="ko-KR" altLang="en-US" sz="1000" dirty="0" smtClean="0"/>
              <a:t>발전</a:t>
            </a:r>
            <a:endParaRPr lang="en-US" altLang="ko-KR" sz="1000" dirty="0" smtClean="0"/>
          </a:p>
          <a:p>
            <a:pPr>
              <a:lnSpc>
                <a:spcPct val="120000"/>
              </a:lnSpc>
            </a:pPr>
            <a:r>
              <a:rPr lang="ko-KR" altLang="en-US" sz="1000" dirty="0" err="1" smtClean="0"/>
              <a:t>홍산문화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발견지역이 </a:t>
            </a:r>
            <a:r>
              <a:rPr lang="en-US" altLang="ko-KR" sz="1000" dirty="0" smtClean="0"/>
              <a:t>500</a:t>
            </a:r>
            <a:r>
              <a:rPr lang="ko-KR" altLang="en-US" sz="1000" dirty="0" smtClean="0"/>
              <a:t>곳 이상</a:t>
            </a:r>
            <a:r>
              <a:rPr lang="en-US" altLang="ko-KR" sz="1000" dirty="0" smtClean="0"/>
              <a:t>. </a:t>
            </a:r>
            <a:r>
              <a:rPr lang="ko-KR" altLang="en-US" sz="1000" dirty="0" err="1" smtClean="0"/>
              <a:t>홍산문화의</a:t>
            </a:r>
            <a:r>
              <a:rPr lang="ko-KR" altLang="en-US" sz="1000" dirty="0" smtClean="0"/>
              <a:t> </a:t>
            </a:r>
            <a:r>
              <a:rPr lang="ko-KR" altLang="en-US" sz="1000" dirty="0"/>
              <a:t>중심지인 </a:t>
            </a:r>
            <a:r>
              <a:rPr lang="ko-KR" altLang="en-US" sz="1000" dirty="0" err="1"/>
              <a:t>적봉시</a:t>
            </a:r>
            <a:r>
              <a:rPr lang="ko-KR" altLang="en-US" sz="1000" dirty="0"/>
              <a:t> 인근 </a:t>
            </a:r>
            <a:r>
              <a:rPr lang="ko-KR" altLang="en-US" sz="1000" dirty="0" err="1"/>
              <a:t>오한치박물관에</a:t>
            </a:r>
            <a:r>
              <a:rPr lang="ko-KR" altLang="en-US" sz="1000" dirty="0"/>
              <a:t> 가면 </a:t>
            </a:r>
            <a:r>
              <a:rPr lang="ko-KR" altLang="en-US" sz="1000" dirty="0" err="1"/>
              <a:t>하가점</a:t>
            </a:r>
            <a:r>
              <a:rPr lang="en-US" altLang="ko-KR" sz="1000" dirty="0"/>
              <a:t>-</a:t>
            </a:r>
            <a:r>
              <a:rPr lang="ko-KR" altLang="en-US" sz="1000" dirty="0"/>
              <a:t>하층문화가 발견된 지역만 </a:t>
            </a:r>
            <a:r>
              <a:rPr lang="en-US" altLang="ko-KR" sz="1000" dirty="0"/>
              <a:t>2</a:t>
            </a:r>
            <a:r>
              <a:rPr lang="ko-KR" altLang="en-US" sz="1000" dirty="0"/>
              <a:t>천 </a:t>
            </a:r>
            <a:r>
              <a:rPr lang="ko-KR" altLang="en-US" sz="1000" dirty="0" smtClean="0"/>
              <a:t>곳 이상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중국 </a:t>
            </a:r>
            <a:r>
              <a:rPr lang="ko-KR" altLang="en-US" sz="1000" dirty="0"/>
              <a:t>본토에선 없던 고조선 상징 </a:t>
            </a:r>
            <a:r>
              <a:rPr lang="ko-KR" altLang="en-US" sz="1000" dirty="0" err="1"/>
              <a:t>비파형동검</a:t>
            </a:r>
            <a:r>
              <a:rPr lang="en-US" altLang="ko-KR" sz="1000" dirty="0"/>
              <a:t>, </a:t>
            </a:r>
            <a:r>
              <a:rPr lang="ko-KR" altLang="en-US" sz="1000" dirty="0"/>
              <a:t>한반도에선 </a:t>
            </a:r>
            <a:r>
              <a:rPr lang="ko-KR" altLang="en-US" sz="1000" dirty="0" smtClean="0"/>
              <a:t>무더기로 발견</a:t>
            </a:r>
            <a:endParaRPr lang="ko-KR" altLang="en-US" sz="1000" dirty="0"/>
          </a:p>
          <a:p>
            <a:pPr>
              <a:lnSpc>
                <a:spcPct val="120000"/>
              </a:lnSpc>
            </a:pPr>
            <a:r>
              <a:rPr lang="ko-KR" altLang="en-US" sz="1000" dirty="0" err="1" smtClean="0"/>
              <a:t>홍산문화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: </a:t>
            </a:r>
            <a:r>
              <a:rPr lang="ko-KR" altLang="en-US" sz="1000" dirty="0" err="1"/>
              <a:t>요하문명의</a:t>
            </a:r>
            <a:r>
              <a:rPr lang="ko-KR" altLang="en-US" sz="1000" dirty="0"/>
              <a:t> </a:t>
            </a:r>
            <a:r>
              <a:rPr lang="ko-KR" altLang="en-US" sz="1000" dirty="0" smtClean="0"/>
              <a:t>꽃 </a:t>
            </a:r>
            <a:r>
              <a:rPr lang="en-US" altLang="ko-KR" sz="1000" dirty="0" smtClean="0"/>
              <a:t>/ </a:t>
            </a:r>
            <a:r>
              <a:rPr lang="ko-KR" altLang="en-US" sz="1000" dirty="0" err="1"/>
              <a:t>우하량</a:t>
            </a:r>
            <a:r>
              <a:rPr lang="ko-KR" altLang="en-US" sz="1000" dirty="0"/>
              <a:t> </a:t>
            </a:r>
            <a:r>
              <a:rPr lang="ko-KR" altLang="en-US" sz="1000" dirty="0" smtClean="0"/>
              <a:t>유적지 </a:t>
            </a:r>
            <a:r>
              <a:rPr lang="en-US" altLang="ko-KR" sz="1000" dirty="0" smtClean="0"/>
              <a:t>- </a:t>
            </a:r>
            <a:r>
              <a:rPr lang="ko-KR" altLang="en-US" sz="1000" dirty="0" err="1" smtClean="0"/>
              <a:t>홍산문화의</a:t>
            </a:r>
            <a:r>
              <a:rPr lang="ko-KR" altLang="en-US" sz="1000" dirty="0" smtClean="0"/>
              <a:t> 꽃 </a:t>
            </a:r>
            <a:r>
              <a:rPr lang="en-US" altLang="ko-KR" sz="1000" dirty="0" smtClean="0"/>
              <a:t>(</a:t>
            </a:r>
            <a:r>
              <a:rPr lang="ko-KR" altLang="en-US" sz="1000" dirty="0" err="1" smtClean="0"/>
              <a:t>제단터와</a:t>
            </a:r>
            <a:r>
              <a:rPr lang="ko-KR" altLang="en-US" sz="1000" dirty="0" smtClean="0"/>
              <a:t> </a:t>
            </a:r>
            <a:r>
              <a:rPr lang="ko-KR" altLang="en-US" sz="1000" dirty="0"/>
              <a:t>여신상 등 </a:t>
            </a:r>
            <a:r>
              <a:rPr lang="ko-KR" altLang="en-US" sz="1000" dirty="0" err="1"/>
              <a:t>홍산문화를</a:t>
            </a:r>
            <a:r>
              <a:rPr lang="ko-KR" altLang="en-US" sz="1000" dirty="0"/>
              <a:t> 상징할 유적과 </a:t>
            </a:r>
            <a:r>
              <a:rPr lang="ko-KR" altLang="en-US" sz="1000" dirty="0" smtClean="0"/>
              <a:t>유물</a:t>
            </a:r>
            <a:r>
              <a:rPr lang="en-US" altLang="ko-KR" sz="1000" dirty="0" smtClean="0"/>
              <a:t>).</a:t>
            </a:r>
            <a:endParaRPr lang="en-US" altLang="ko-KR" sz="1000" dirty="0"/>
          </a:p>
          <a:p>
            <a:pPr>
              <a:lnSpc>
                <a:spcPct val="120000"/>
              </a:lnSpc>
            </a:pPr>
            <a:r>
              <a:rPr lang="ko-KR" altLang="en-US" sz="1000" dirty="0" err="1" smtClean="0"/>
              <a:t>하가점</a:t>
            </a:r>
            <a:r>
              <a:rPr lang="en-US" altLang="ko-KR" sz="1000" dirty="0"/>
              <a:t>-</a:t>
            </a:r>
            <a:r>
              <a:rPr lang="ko-KR" altLang="en-US" sz="1000" dirty="0" smtClean="0"/>
              <a:t>하층문화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고조선과 연결</a:t>
            </a:r>
            <a:r>
              <a:rPr lang="en-US" altLang="ko-KR" sz="1000" dirty="0" smtClean="0"/>
              <a:t>. </a:t>
            </a:r>
            <a:r>
              <a:rPr lang="ko-KR" altLang="en-US" sz="1000" dirty="0" smtClean="0"/>
              <a:t>고조선의 </a:t>
            </a:r>
            <a:r>
              <a:rPr lang="ko-KR" altLang="en-US" sz="1000" dirty="0"/>
              <a:t>상징인 </a:t>
            </a:r>
            <a:r>
              <a:rPr lang="ko-KR" altLang="en-US" sz="1000" dirty="0" err="1"/>
              <a:t>비파형동검이</a:t>
            </a:r>
            <a:r>
              <a:rPr lang="ko-KR" altLang="en-US" sz="1000" dirty="0"/>
              <a:t> 대량 </a:t>
            </a:r>
            <a:r>
              <a:rPr lang="ko-KR" altLang="en-US" sz="1000" dirty="0" smtClean="0"/>
              <a:t>발굴</a:t>
            </a:r>
            <a:endParaRPr lang="ko-KR" altLang="en-US" sz="1000" dirty="0"/>
          </a:p>
        </p:txBody>
      </p:sp>
      <p:sp>
        <p:nvSpPr>
          <p:cNvPr id="3" name="TextBox 2"/>
          <p:cNvSpPr txBox="1"/>
          <p:nvPr/>
        </p:nvSpPr>
        <p:spPr>
          <a:xfrm>
            <a:off x="5943278" y="4469050"/>
            <a:ext cx="30932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 err="1"/>
              <a:t>요하지역</a:t>
            </a:r>
            <a:r>
              <a:rPr lang="ko-KR" altLang="en-US" sz="1000" b="1" dirty="0"/>
              <a:t> 중요 신석기문화 지역 </a:t>
            </a:r>
            <a:r>
              <a:rPr lang="ko-KR" altLang="en-US" sz="1000" b="1" dirty="0" smtClean="0"/>
              <a:t>분포도</a:t>
            </a:r>
            <a:endParaRPr lang="en-US" altLang="ko-KR" sz="1000" b="1" dirty="0" smtClean="0"/>
          </a:p>
          <a:p>
            <a:r>
              <a:rPr lang="en-US" altLang="ko-KR" sz="1000" b="1" dirty="0" smtClean="0"/>
              <a:t>(</a:t>
            </a:r>
            <a:r>
              <a:rPr lang="ko-KR" altLang="en-US" sz="1000" b="1" dirty="0"/>
              <a:t>출처</a:t>
            </a:r>
            <a:r>
              <a:rPr lang="en-US" altLang="ko-KR" sz="1000" b="1" dirty="0"/>
              <a:t>: </a:t>
            </a:r>
            <a:r>
              <a:rPr lang="ko-KR" altLang="en-US" sz="1000" b="1" dirty="0" err="1"/>
              <a:t>우실하</a:t>
            </a:r>
            <a:r>
              <a:rPr lang="ko-KR" altLang="en-US" sz="1000" b="1" dirty="0"/>
              <a:t> ‘고조선의 강역과 </a:t>
            </a:r>
            <a:r>
              <a:rPr lang="ko-KR" altLang="en-US" sz="1000" b="1" dirty="0" err="1"/>
              <a:t>요하문명</a:t>
            </a:r>
            <a:r>
              <a:rPr lang="ko-KR" altLang="en-US" sz="1000" b="1" dirty="0"/>
              <a:t>’</a:t>
            </a:r>
            <a:r>
              <a:rPr lang="en-US" altLang="ko-KR" sz="1000" b="1" dirty="0"/>
              <a:t>)</a:t>
            </a:r>
            <a:endParaRPr lang="ko-KR" altLang="en-US" sz="1000" dirty="0"/>
          </a:p>
        </p:txBody>
      </p:sp>
      <p:sp>
        <p:nvSpPr>
          <p:cNvPr id="4" name="TextBox 3"/>
          <p:cNvSpPr txBox="1"/>
          <p:nvPr/>
        </p:nvSpPr>
        <p:spPr>
          <a:xfrm>
            <a:off x="107504" y="116632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/>
              <a:t>[</a:t>
            </a:r>
            <a:r>
              <a:rPr lang="ko-KR" altLang="en-US" sz="1000" b="1" dirty="0" smtClean="0"/>
              <a:t>참고</a:t>
            </a:r>
            <a:r>
              <a:rPr lang="en-US" altLang="ko-KR" sz="1000" b="1" dirty="0" smtClean="0"/>
              <a:t>]</a:t>
            </a:r>
            <a:endParaRPr lang="ko-KR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2675569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332656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 Frame 4 ]   </a:t>
            </a:r>
            <a:r>
              <a:rPr lang="ko-KR" altLang="en-US" sz="12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중국사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(</a:t>
            </a:r>
            <a:r>
              <a:rPr lang="ko-KR" altLang="en-US" sz="12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남북조시대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85" name="그룹 84"/>
          <p:cNvGrpSpPr/>
          <p:nvPr/>
        </p:nvGrpSpPr>
        <p:grpSpPr>
          <a:xfrm>
            <a:off x="323528" y="845258"/>
            <a:ext cx="8136904" cy="2541931"/>
            <a:chOff x="323528" y="845258"/>
            <a:chExt cx="8136904" cy="2541931"/>
          </a:xfrm>
        </p:grpSpPr>
        <p:sp>
          <p:nvSpPr>
            <p:cNvPr id="5" name="순서도: 대체 처리 4"/>
            <p:cNvSpPr/>
            <p:nvPr/>
          </p:nvSpPr>
          <p:spPr>
            <a:xfrm>
              <a:off x="323528" y="976171"/>
              <a:ext cx="792088" cy="432048"/>
            </a:xfrm>
            <a:prstGeom prst="flowChartAlternateProcess">
              <a:avLst/>
            </a:prstGeom>
            <a:noFill/>
            <a:ln w="3175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200" dirty="0" smtClean="0"/>
                <a:t>후</a:t>
              </a:r>
              <a:r>
                <a:rPr lang="ko-KR" altLang="en-US" dirty="0" smtClean="0"/>
                <a:t>한</a:t>
              </a:r>
              <a:endParaRPr lang="ko-KR" altLang="en-US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23528" y="1379685"/>
              <a:ext cx="792088" cy="12311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ko-KR" sz="800" dirty="0" smtClean="0"/>
                <a:t>(BC 202~AD 220)</a:t>
              </a:r>
              <a:endParaRPr lang="ko-KR" altLang="en-US" sz="800" dirty="0"/>
            </a:p>
          </p:txBody>
        </p:sp>
        <p:sp>
          <p:nvSpPr>
            <p:cNvPr id="9" name="순서도: 대체 처리 8"/>
            <p:cNvSpPr/>
            <p:nvPr/>
          </p:nvSpPr>
          <p:spPr>
            <a:xfrm>
              <a:off x="1403648" y="1840267"/>
              <a:ext cx="504056" cy="432048"/>
            </a:xfrm>
            <a:prstGeom prst="flowChartAlternateProcess">
              <a:avLst/>
            </a:prstGeom>
            <a:noFill/>
            <a:ln w="3175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/>
                <a:t>촉</a:t>
              </a:r>
              <a:endParaRPr lang="ko-KR" alt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412194" y="2213410"/>
              <a:ext cx="504056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ko-KR" altLang="en-US" sz="800" dirty="0" smtClean="0"/>
                <a:t>유비</a:t>
              </a:r>
              <a:r>
                <a:rPr lang="en-US" altLang="ko-KR" sz="800" dirty="0" smtClean="0"/>
                <a:t>(220~263)</a:t>
              </a:r>
              <a:endParaRPr lang="ko-KR" altLang="en-US" sz="800" dirty="0"/>
            </a:p>
          </p:txBody>
        </p:sp>
        <p:sp>
          <p:nvSpPr>
            <p:cNvPr id="11" name="순서도: 대체 처리 10"/>
            <p:cNvSpPr/>
            <p:nvPr/>
          </p:nvSpPr>
          <p:spPr>
            <a:xfrm>
              <a:off x="1403648" y="2776371"/>
              <a:ext cx="504056" cy="432048"/>
            </a:xfrm>
            <a:prstGeom prst="flowChartAlternateProcess">
              <a:avLst/>
            </a:prstGeom>
            <a:noFill/>
            <a:ln w="3175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/>
                <a:t>오</a:t>
              </a:r>
              <a:endParaRPr lang="ko-KR" altLang="en-US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403648" y="3140968"/>
              <a:ext cx="504056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ko-KR" altLang="en-US" sz="800" dirty="0" err="1" smtClean="0"/>
                <a:t>손권</a:t>
              </a:r>
              <a:r>
                <a:rPr lang="en-US" altLang="ko-KR" sz="800" dirty="0" smtClean="0"/>
                <a:t>(220~280)</a:t>
              </a:r>
              <a:endParaRPr lang="ko-KR" altLang="en-US" sz="8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555776" y="1437670"/>
              <a:ext cx="526619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ko-KR" altLang="en-US" sz="800" dirty="0" err="1" smtClean="0"/>
                <a:t>사마중달</a:t>
              </a:r>
              <a:r>
                <a:rPr lang="en-US" altLang="ko-KR" sz="800" dirty="0" smtClean="0"/>
                <a:t>(265~316)</a:t>
              </a:r>
              <a:endParaRPr lang="ko-KR" altLang="en-US" sz="800" dirty="0"/>
            </a:p>
          </p:txBody>
        </p:sp>
        <p:cxnSp>
          <p:nvCxnSpPr>
            <p:cNvPr id="16" name="직선 화살표 연결선 15"/>
            <p:cNvCxnSpPr/>
            <p:nvPr/>
          </p:nvCxnSpPr>
          <p:spPr>
            <a:xfrm flipV="1">
              <a:off x="1115616" y="1187462"/>
              <a:ext cx="1080120" cy="473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headEnd type="none" w="med" len="med"/>
              <a:tailEnd type="triangle" w="med" len="sm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8" name="순서도: 대체 처리 17"/>
            <p:cNvSpPr/>
            <p:nvPr/>
          </p:nvSpPr>
          <p:spPr>
            <a:xfrm>
              <a:off x="1403648" y="976171"/>
              <a:ext cx="504056" cy="432048"/>
            </a:xfrm>
            <a:prstGeom prst="flowChartAlternateProcess">
              <a:avLst/>
            </a:prstGeom>
            <a:solidFill>
              <a:schemeClr val="bg1"/>
            </a:solidFill>
            <a:ln w="3175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dirty="0"/>
                <a:t>위</a:t>
              </a:r>
            </a:p>
          </p:txBody>
        </p:sp>
        <p:cxnSp>
          <p:nvCxnSpPr>
            <p:cNvPr id="20" name="꺾인 연결선 19"/>
            <p:cNvCxnSpPr>
              <a:endCxn id="11" idx="1"/>
            </p:cNvCxnSpPr>
            <p:nvPr/>
          </p:nvCxnSpPr>
          <p:spPr>
            <a:xfrm rot="16200000" flipH="1">
              <a:off x="431640" y="2020387"/>
              <a:ext cx="1800000" cy="144016"/>
            </a:xfrm>
            <a:prstGeom prst="bentConnector2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>
              <a:endCxn id="9" idx="1"/>
            </p:cNvCxnSpPr>
            <p:nvPr/>
          </p:nvCxnSpPr>
          <p:spPr>
            <a:xfrm>
              <a:off x="1259631" y="2056291"/>
              <a:ext cx="144017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순서도: 대체 처리 23"/>
            <p:cNvSpPr/>
            <p:nvPr/>
          </p:nvSpPr>
          <p:spPr>
            <a:xfrm>
              <a:off x="2218298" y="979984"/>
              <a:ext cx="792000" cy="432048"/>
            </a:xfrm>
            <a:prstGeom prst="flowChartAlternateProcess">
              <a:avLst/>
            </a:prstGeom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200" dirty="0" smtClean="0"/>
                <a:t>서</a:t>
              </a:r>
              <a:r>
                <a:rPr lang="ko-KR" altLang="en-US" sz="1600" dirty="0" smtClean="0"/>
                <a:t>진</a:t>
              </a:r>
              <a:endParaRPr lang="ko-KR" altLang="en-US" sz="2800" dirty="0"/>
            </a:p>
          </p:txBody>
        </p:sp>
        <p:cxnSp>
          <p:nvCxnSpPr>
            <p:cNvPr id="26" name="꺾인 연결선 25"/>
            <p:cNvCxnSpPr>
              <a:stCxn id="9" idx="3"/>
            </p:cNvCxnSpPr>
            <p:nvPr/>
          </p:nvCxnSpPr>
          <p:spPr>
            <a:xfrm flipV="1">
              <a:off x="1907704" y="1196008"/>
              <a:ext cx="144016" cy="860283"/>
            </a:xfrm>
            <a:prstGeom prst="bentConnector2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headEnd type="none" w="med" len="med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꺾인 연결선 26"/>
            <p:cNvCxnSpPr/>
            <p:nvPr/>
          </p:nvCxnSpPr>
          <p:spPr>
            <a:xfrm flipV="1">
              <a:off x="1924796" y="1408219"/>
              <a:ext cx="504000" cy="1584000"/>
            </a:xfrm>
            <a:prstGeom prst="bentConnector2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headEnd type="none" w="med" len="med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꺾인 연결선 27"/>
            <p:cNvCxnSpPr/>
            <p:nvPr/>
          </p:nvCxnSpPr>
          <p:spPr>
            <a:xfrm flipH="1" flipV="1">
              <a:off x="2555832" y="1408219"/>
              <a:ext cx="864000" cy="1584000"/>
            </a:xfrm>
            <a:prstGeom prst="bentConnector2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2555776" y="2304834"/>
              <a:ext cx="252056" cy="6155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ko-KR" altLang="en-US" sz="1000" b="1" dirty="0" smtClean="0"/>
                <a:t>영</a:t>
              </a:r>
              <a:endParaRPr lang="en-US" altLang="ko-KR" sz="1000" b="1" dirty="0" smtClean="0"/>
            </a:p>
            <a:p>
              <a:pPr algn="ctr"/>
              <a:r>
                <a:rPr lang="ko-KR" altLang="en-US" sz="1000" b="1" dirty="0" smtClean="0"/>
                <a:t>가</a:t>
              </a:r>
              <a:endParaRPr lang="en-US" altLang="ko-KR" sz="1000" b="1" dirty="0" smtClean="0"/>
            </a:p>
            <a:p>
              <a:pPr algn="ctr"/>
              <a:r>
                <a:rPr lang="ko-KR" altLang="en-US" sz="1000" b="1" dirty="0" smtClean="0"/>
                <a:t>의</a:t>
              </a:r>
              <a:endParaRPr lang="en-US" altLang="ko-KR" sz="1000" b="1" dirty="0" smtClean="0"/>
            </a:p>
            <a:p>
              <a:pPr algn="ctr"/>
              <a:r>
                <a:rPr lang="ko-KR" altLang="en-US" sz="1000" b="1" dirty="0" smtClean="0"/>
                <a:t>난</a:t>
              </a:r>
              <a:endParaRPr lang="ko-KR" altLang="en-US" sz="1000" b="1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563888" y="3233881"/>
              <a:ext cx="526619" cy="12311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ko-KR" sz="800" dirty="0" smtClean="0"/>
                <a:t>(317~420)</a:t>
              </a:r>
              <a:endParaRPr lang="ko-KR" altLang="en-US" sz="800" dirty="0"/>
            </a:p>
          </p:txBody>
        </p:sp>
        <p:sp>
          <p:nvSpPr>
            <p:cNvPr id="31" name="순서도: 대체 처리 30"/>
            <p:cNvSpPr/>
            <p:nvPr/>
          </p:nvSpPr>
          <p:spPr>
            <a:xfrm>
              <a:off x="3419872" y="2776195"/>
              <a:ext cx="792000" cy="432048"/>
            </a:xfrm>
            <a:prstGeom prst="flowChartAlternateProcess">
              <a:avLst/>
            </a:prstGeom>
            <a:ln w="19050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 smtClean="0"/>
                <a:t>동진</a:t>
              </a:r>
              <a:endParaRPr lang="ko-KR" altLang="en-US" sz="28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500426" y="1433857"/>
              <a:ext cx="792088" cy="12311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ko-KR" sz="800" dirty="0" smtClean="0"/>
                <a:t>(317~439)</a:t>
              </a:r>
              <a:endParaRPr lang="ko-KR" altLang="en-US" sz="800" dirty="0"/>
            </a:p>
          </p:txBody>
        </p:sp>
        <p:sp>
          <p:nvSpPr>
            <p:cNvPr id="34" name="순서도: 대체 처리 33"/>
            <p:cNvSpPr/>
            <p:nvPr/>
          </p:nvSpPr>
          <p:spPr>
            <a:xfrm>
              <a:off x="4022507" y="1331477"/>
              <a:ext cx="792088" cy="508789"/>
            </a:xfrm>
            <a:prstGeom prst="flowChartAlternateProcess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dirty="0" smtClean="0"/>
                <a:t>북위</a:t>
              </a:r>
              <a:endParaRPr lang="ko-KR" altLang="en-US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022507" y="1853370"/>
              <a:ext cx="792088" cy="12311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ko-KR" sz="800" b="1" dirty="0" smtClean="0"/>
                <a:t>(386~594)</a:t>
              </a:r>
              <a:endParaRPr lang="ko-KR" altLang="en-US" sz="800" b="1" dirty="0"/>
            </a:p>
          </p:txBody>
        </p:sp>
        <p:sp>
          <p:nvSpPr>
            <p:cNvPr id="36" name="순서도: 대체 처리 35"/>
            <p:cNvSpPr/>
            <p:nvPr/>
          </p:nvSpPr>
          <p:spPr>
            <a:xfrm>
              <a:off x="3428418" y="976171"/>
              <a:ext cx="1008112" cy="432048"/>
            </a:xfrm>
            <a:prstGeom prst="flowChartAlternateProcess">
              <a:avLst/>
            </a:prstGeom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ko-KR" dirty="0" smtClean="0"/>
                <a:t>5</a:t>
              </a:r>
              <a:r>
                <a:rPr lang="ko-KR" altLang="en-US" dirty="0" smtClean="0"/>
                <a:t>호</a:t>
              </a:r>
              <a:r>
                <a:rPr lang="en-US" altLang="ko-KR" dirty="0" smtClean="0"/>
                <a:t>16</a:t>
              </a:r>
              <a:r>
                <a:rPr lang="ko-KR" altLang="en-US" dirty="0" smtClean="0"/>
                <a:t>국</a:t>
              </a:r>
              <a:endParaRPr lang="ko-KR" altLang="en-US" dirty="0"/>
            </a:p>
          </p:txBody>
        </p:sp>
        <p:sp>
          <p:nvSpPr>
            <p:cNvPr id="38" name="순서도: 대체 처리 37"/>
            <p:cNvSpPr/>
            <p:nvPr/>
          </p:nvSpPr>
          <p:spPr>
            <a:xfrm>
              <a:off x="5156610" y="971438"/>
              <a:ext cx="720080" cy="432048"/>
            </a:xfrm>
            <a:prstGeom prst="flowChartAlternateProcess">
              <a:avLst/>
            </a:prstGeom>
            <a:ln w="19050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ko-KR" altLang="en-US" sz="1600" dirty="0" smtClean="0"/>
                <a:t>동위</a:t>
              </a:r>
              <a:endParaRPr lang="ko-KR" altLang="en-US" sz="1600" dirty="0"/>
            </a:p>
          </p:txBody>
        </p:sp>
        <p:sp>
          <p:nvSpPr>
            <p:cNvPr id="40" name="순서도: 대체 처리 39"/>
            <p:cNvSpPr/>
            <p:nvPr/>
          </p:nvSpPr>
          <p:spPr>
            <a:xfrm>
              <a:off x="5156610" y="1587870"/>
              <a:ext cx="720080" cy="432048"/>
            </a:xfrm>
            <a:prstGeom prst="flowChartAlternateProcess">
              <a:avLst/>
            </a:prstGeom>
            <a:ln w="19050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ko-KR" altLang="en-US" dirty="0" err="1" smtClean="0"/>
                <a:t>서위</a:t>
              </a:r>
              <a:endParaRPr lang="ko-KR" altLang="en-US" dirty="0"/>
            </a:p>
          </p:txBody>
        </p:sp>
        <p:cxnSp>
          <p:nvCxnSpPr>
            <p:cNvPr id="42" name="꺾인 연결선 41"/>
            <p:cNvCxnSpPr>
              <a:stCxn id="38" idx="1"/>
              <a:endCxn id="40" idx="1"/>
            </p:cNvCxnSpPr>
            <p:nvPr/>
          </p:nvCxnSpPr>
          <p:spPr>
            <a:xfrm rot="10800000" flipV="1">
              <a:off x="5156610" y="1187462"/>
              <a:ext cx="12700" cy="616432"/>
            </a:xfrm>
            <a:prstGeom prst="bentConnector3">
              <a:avLst>
                <a:gd name="adj1" fmla="val 1800000"/>
              </a:avLst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직선 연결선 44"/>
            <p:cNvCxnSpPr/>
            <p:nvPr/>
          </p:nvCxnSpPr>
          <p:spPr>
            <a:xfrm>
              <a:off x="4814595" y="1484784"/>
              <a:ext cx="94726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순서도: 대체 처리 48"/>
            <p:cNvSpPr/>
            <p:nvPr/>
          </p:nvSpPr>
          <p:spPr>
            <a:xfrm>
              <a:off x="6020706" y="967625"/>
              <a:ext cx="720080" cy="432048"/>
            </a:xfrm>
            <a:prstGeom prst="flowChartAlternateProcess">
              <a:avLst/>
            </a:prstGeom>
            <a:ln w="19050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ko-KR" altLang="en-US" sz="1600" dirty="0" err="1" smtClean="0"/>
                <a:t>북제</a:t>
              </a:r>
              <a:endParaRPr lang="ko-KR" altLang="en-US" sz="1600" dirty="0"/>
            </a:p>
          </p:txBody>
        </p:sp>
        <p:sp>
          <p:nvSpPr>
            <p:cNvPr id="50" name="순서도: 대체 처리 49"/>
            <p:cNvSpPr/>
            <p:nvPr/>
          </p:nvSpPr>
          <p:spPr>
            <a:xfrm>
              <a:off x="6020706" y="1584057"/>
              <a:ext cx="720080" cy="432048"/>
            </a:xfrm>
            <a:prstGeom prst="flowChartAlternateProcess">
              <a:avLst/>
            </a:prstGeom>
            <a:ln w="19050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ko-KR" altLang="en-US" dirty="0" err="1" smtClean="0"/>
                <a:t>북주</a:t>
              </a:r>
              <a:endParaRPr lang="ko-KR" altLang="en-US" dirty="0"/>
            </a:p>
          </p:txBody>
        </p:sp>
        <p:cxnSp>
          <p:nvCxnSpPr>
            <p:cNvPr id="56" name="직선 화살표 연결선 55"/>
            <p:cNvCxnSpPr/>
            <p:nvPr/>
          </p:nvCxnSpPr>
          <p:spPr>
            <a:xfrm>
              <a:off x="5732674" y="1196008"/>
              <a:ext cx="324000" cy="0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직선 화살표 연결선 56"/>
            <p:cNvCxnSpPr/>
            <p:nvPr/>
          </p:nvCxnSpPr>
          <p:spPr>
            <a:xfrm>
              <a:off x="5741220" y="1793897"/>
              <a:ext cx="324000" cy="0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순서도: 대체 처리 59"/>
            <p:cNvSpPr/>
            <p:nvPr/>
          </p:nvSpPr>
          <p:spPr>
            <a:xfrm>
              <a:off x="7028818" y="1590059"/>
              <a:ext cx="720080" cy="432048"/>
            </a:xfrm>
            <a:prstGeom prst="flowChartAlternateProcess">
              <a:avLst/>
            </a:prstGeom>
            <a:ln w="19050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ko-KR" altLang="en-US" dirty="0" smtClean="0"/>
                <a:t>수</a:t>
              </a:r>
              <a:endParaRPr lang="ko-KR" altLang="en-US" dirty="0"/>
            </a:p>
          </p:txBody>
        </p:sp>
        <p:cxnSp>
          <p:nvCxnSpPr>
            <p:cNvPr id="61" name="직선 화살표 연결선 60"/>
            <p:cNvCxnSpPr/>
            <p:nvPr/>
          </p:nvCxnSpPr>
          <p:spPr>
            <a:xfrm>
              <a:off x="6677324" y="1799899"/>
              <a:ext cx="324000" cy="0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순서도: 대체 처리 61"/>
            <p:cNvSpPr/>
            <p:nvPr/>
          </p:nvSpPr>
          <p:spPr>
            <a:xfrm>
              <a:off x="7740352" y="1598605"/>
              <a:ext cx="720080" cy="432048"/>
            </a:xfrm>
            <a:prstGeom prst="flowChartAlternateProcess">
              <a:avLst/>
            </a:prstGeom>
            <a:ln w="19050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ko-KR" altLang="en-US" dirty="0" smtClean="0"/>
                <a:t>당</a:t>
              </a:r>
              <a:endParaRPr lang="ko-KR" altLang="en-US" dirty="0"/>
            </a:p>
          </p:txBody>
        </p:sp>
        <p:cxnSp>
          <p:nvCxnSpPr>
            <p:cNvPr id="63" name="직선 화살표 연결선 62"/>
            <p:cNvCxnSpPr/>
            <p:nvPr/>
          </p:nvCxnSpPr>
          <p:spPr>
            <a:xfrm>
              <a:off x="7460866" y="1808445"/>
              <a:ext cx="324000" cy="0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직선 화살표 연결선 63"/>
            <p:cNvCxnSpPr/>
            <p:nvPr/>
          </p:nvCxnSpPr>
          <p:spPr>
            <a:xfrm>
              <a:off x="3018844" y="1187462"/>
              <a:ext cx="396000" cy="0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TextBox 64"/>
            <p:cNvSpPr txBox="1"/>
            <p:nvPr/>
          </p:nvSpPr>
          <p:spPr>
            <a:xfrm>
              <a:off x="1403648" y="1374952"/>
              <a:ext cx="504056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ko-KR" altLang="en-US" sz="800" dirty="0" smtClean="0"/>
                <a:t>조조</a:t>
              </a:r>
              <a:r>
                <a:rPr lang="en-US" altLang="ko-KR" sz="800" dirty="0" smtClean="0"/>
                <a:t>(220~265)</a:t>
              </a:r>
              <a:endParaRPr lang="ko-KR" altLang="en-US" sz="800" dirty="0"/>
            </a:p>
          </p:txBody>
        </p:sp>
        <p:sp>
          <p:nvSpPr>
            <p:cNvPr id="73" name="순서도: 대체 처리 72"/>
            <p:cNvSpPr/>
            <p:nvPr/>
          </p:nvSpPr>
          <p:spPr>
            <a:xfrm>
              <a:off x="4716016" y="2763836"/>
              <a:ext cx="1915830" cy="432048"/>
            </a:xfrm>
            <a:prstGeom prst="flowChartAlternateProcess">
              <a:avLst/>
            </a:prstGeom>
            <a:ln w="19050"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ko-KR" altLang="en-US" sz="1600" dirty="0" smtClean="0"/>
                <a:t>송 </a:t>
              </a:r>
              <a:r>
                <a:rPr lang="en-US" altLang="ko-KR" sz="1600" dirty="0" smtClean="0"/>
                <a:t>– </a:t>
              </a:r>
              <a:r>
                <a:rPr lang="ko-KR" altLang="en-US" sz="1600" dirty="0" smtClean="0"/>
                <a:t>제 </a:t>
              </a:r>
              <a:r>
                <a:rPr lang="en-US" altLang="ko-KR" sz="1600" dirty="0" smtClean="0"/>
                <a:t>– </a:t>
              </a:r>
              <a:r>
                <a:rPr lang="ko-KR" altLang="en-US" sz="1600" dirty="0" smtClean="0"/>
                <a:t>양 </a:t>
              </a:r>
              <a:r>
                <a:rPr lang="en-US" altLang="ko-KR" sz="1600" dirty="0" smtClean="0"/>
                <a:t>-  </a:t>
              </a:r>
              <a:r>
                <a:rPr lang="ko-KR" altLang="en-US" sz="1600" dirty="0" smtClean="0"/>
                <a:t>진</a:t>
              </a:r>
              <a:endParaRPr lang="ko-KR" altLang="en-US" sz="1600" dirty="0"/>
            </a:p>
          </p:txBody>
        </p:sp>
        <p:cxnSp>
          <p:nvCxnSpPr>
            <p:cNvPr id="74" name="직선 화살표 연결선 73"/>
            <p:cNvCxnSpPr/>
            <p:nvPr/>
          </p:nvCxnSpPr>
          <p:spPr>
            <a:xfrm>
              <a:off x="4283968" y="2986035"/>
              <a:ext cx="324000" cy="0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headEnd type="none" w="med" len="med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꺾인 연결선 80"/>
            <p:cNvCxnSpPr/>
            <p:nvPr/>
          </p:nvCxnSpPr>
          <p:spPr>
            <a:xfrm flipV="1">
              <a:off x="6535164" y="1807000"/>
              <a:ext cx="324000" cy="1188000"/>
            </a:xfrm>
            <a:prstGeom prst="bentConnector2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headEnd type="none" w="med" len="med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7011397" y="1969284"/>
              <a:ext cx="512931" cy="12311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ko-KR" sz="800" b="1" dirty="0" smtClean="0"/>
                <a:t>(581~618)</a:t>
              </a:r>
              <a:endParaRPr lang="ko-KR" altLang="en-US" sz="800" b="1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731477" y="1971748"/>
              <a:ext cx="512931" cy="12311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ko-KR" sz="800" b="1" dirty="0" smtClean="0"/>
                <a:t>(619~)</a:t>
              </a:r>
              <a:endParaRPr lang="ko-KR" altLang="en-US" sz="800" b="1" dirty="0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2970732" y="845258"/>
              <a:ext cx="48149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ko-KR" sz="1000" b="1" dirty="0" smtClean="0"/>
                <a:t>8</a:t>
              </a:r>
              <a:r>
                <a:rPr lang="ko-KR" altLang="en-US" sz="1000" b="1" dirty="0" smtClean="0"/>
                <a:t>왕</a:t>
              </a:r>
              <a:endParaRPr lang="en-US" altLang="ko-KR" sz="1000" b="1" dirty="0"/>
            </a:p>
            <a:p>
              <a:pPr algn="ctr"/>
              <a:r>
                <a:rPr lang="ko-KR" altLang="en-US" sz="1000" b="1" dirty="0" err="1" smtClean="0"/>
                <a:t>의난</a:t>
              </a:r>
              <a:endParaRPr lang="ko-KR" altLang="en-US" sz="1000" b="1" dirty="0"/>
            </a:p>
          </p:txBody>
        </p:sp>
      </p:grpSp>
      <p:sp>
        <p:nvSpPr>
          <p:cNvPr id="87" name="순서도: 대체 처리 86"/>
          <p:cNvSpPr/>
          <p:nvPr/>
        </p:nvSpPr>
        <p:spPr>
          <a:xfrm>
            <a:off x="323526" y="4293096"/>
            <a:ext cx="8352929" cy="432048"/>
          </a:xfrm>
          <a:prstGeom prst="flowChartAlternateProcess">
            <a:avLst/>
          </a:prstGeom>
          <a:ln w="19050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r>
              <a:rPr lang="en-US" altLang="ko-KR" sz="1600" dirty="0" smtClean="0"/>
              <a:t>*5</a:t>
            </a:r>
            <a:r>
              <a:rPr lang="ko-KR" altLang="en-US" sz="1600" dirty="0" smtClean="0"/>
              <a:t>호</a:t>
            </a:r>
            <a:r>
              <a:rPr lang="en-US" altLang="ko-KR" sz="1600" dirty="0" smtClean="0"/>
              <a:t>16</a:t>
            </a:r>
            <a:r>
              <a:rPr lang="ko-KR" altLang="en-US" sz="1600" dirty="0" smtClean="0"/>
              <a:t>국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흉노</a:t>
            </a:r>
            <a:r>
              <a:rPr lang="en-US" altLang="ko-KR" sz="1600" dirty="0" smtClean="0"/>
              <a:t>,  </a:t>
            </a:r>
            <a:r>
              <a:rPr lang="ko-KR" altLang="en-US" sz="1600" dirty="0" smtClean="0"/>
              <a:t>선비</a:t>
            </a:r>
            <a:r>
              <a:rPr lang="en-US" altLang="ko-KR" sz="1600" dirty="0" smtClean="0"/>
              <a:t>,  </a:t>
            </a:r>
            <a:r>
              <a:rPr lang="ko-KR" altLang="en-US" sz="1600" dirty="0" smtClean="0"/>
              <a:t>저</a:t>
            </a:r>
            <a:r>
              <a:rPr lang="en-US" altLang="ko-KR" sz="1600" dirty="0" smtClean="0"/>
              <a:t>,  </a:t>
            </a:r>
            <a:r>
              <a:rPr lang="ko-KR" altLang="en-US" sz="1600" dirty="0" smtClean="0"/>
              <a:t>강</a:t>
            </a:r>
            <a:r>
              <a:rPr lang="en-US" altLang="ko-KR" sz="1600" dirty="0" smtClean="0"/>
              <a:t>,  </a:t>
            </a:r>
            <a:r>
              <a:rPr lang="ko-KR" altLang="en-US" sz="1600" dirty="0" smtClean="0"/>
              <a:t>갈  </a:t>
            </a:r>
            <a:endParaRPr lang="ko-KR" altLang="en-US" sz="1600" dirty="0"/>
          </a:p>
        </p:txBody>
      </p:sp>
      <p:cxnSp>
        <p:nvCxnSpPr>
          <p:cNvPr id="88" name="꺾인 연결선 87"/>
          <p:cNvCxnSpPr/>
          <p:nvPr/>
        </p:nvCxnSpPr>
        <p:spPr>
          <a:xfrm flipH="1" flipV="1">
            <a:off x="2643266" y="4635144"/>
            <a:ext cx="252000" cy="180000"/>
          </a:xfrm>
          <a:prstGeom prst="bentConnector2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2925628" y="4733690"/>
            <a:ext cx="5378602" cy="3713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200" b="1" dirty="0" smtClean="0">
                <a:solidFill>
                  <a:srgbClr val="000099"/>
                </a:solidFill>
              </a:rPr>
              <a:t>전진 </a:t>
            </a:r>
            <a:r>
              <a:rPr lang="ko-KR" altLang="en-US" sz="1200" b="1" dirty="0" err="1" smtClean="0">
                <a:solidFill>
                  <a:srgbClr val="000099"/>
                </a:solidFill>
              </a:rPr>
              <a:t>부견왕</a:t>
            </a:r>
            <a:r>
              <a:rPr lang="ko-KR" altLang="en-US" sz="1200" b="1" dirty="0" smtClean="0">
                <a:solidFill>
                  <a:srgbClr val="000099"/>
                </a:solidFill>
              </a:rPr>
              <a:t> </a:t>
            </a:r>
            <a:r>
              <a:rPr lang="en-US" altLang="ko-KR" sz="900" dirty="0" smtClean="0"/>
              <a:t>(</a:t>
            </a:r>
            <a:r>
              <a:rPr lang="ko-KR" altLang="en-US" sz="900" dirty="0" smtClean="0"/>
              <a:t>광개토대왕</a:t>
            </a:r>
            <a:r>
              <a:rPr lang="en-US" altLang="ko-KR" sz="900" dirty="0" smtClean="0"/>
              <a:t>+</a:t>
            </a:r>
            <a:r>
              <a:rPr lang="ko-KR" altLang="en-US" sz="900" dirty="0" err="1" smtClean="0"/>
              <a:t>김춘추</a:t>
            </a:r>
            <a:r>
              <a:rPr lang="en-US" altLang="ko-KR" sz="900" dirty="0" smtClean="0"/>
              <a:t>) : </a:t>
            </a:r>
            <a:r>
              <a:rPr lang="ko-KR" altLang="en-US" sz="900" dirty="0" err="1" smtClean="0"/>
              <a:t>북조</a:t>
            </a:r>
            <a:r>
              <a:rPr lang="ko-KR" altLang="en-US" sz="900" dirty="0" smtClean="0"/>
              <a:t> 통일 후 </a:t>
            </a:r>
            <a:r>
              <a:rPr lang="en-US" altLang="ko-KR" sz="900" dirty="0" smtClean="0"/>
              <a:t>90</a:t>
            </a:r>
            <a:r>
              <a:rPr lang="ko-KR" altLang="en-US" sz="900" dirty="0" smtClean="0"/>
              <a:t>만 대군 남조로 진격</a:t>
            </a:r>
            <a:r>
              <a:rPr lang="en-US" altLang="ko-KR" sz="900" dirty="0" smtClean="0"/>
              <a:t>, </a:t>
            </a:r>
            <a:r>
              <a:rPr lang="ko-KR" altLang="en-US" sz="1000" b="1" dirty="0" smtClean="0"/>
              <a:t>비수의 전투</a:t>
            </a:r>
            <a:r>
              <a:rPr lang="ko-KR" altLang="en-US" sz="900" dirty="0" smtClean="0"/>
              <a:t>에서 사망</a:t>
            </a:r>
            <a:endParaRPr lang="en-US" altLang="ko-KR" sz="900" dirty="0" smtClean="0"/>
          </a:p>
          <a:p>
            <a:pPr>
              <a:lnSpc>
                <a:spcPct val="120000"/>
              </a:lnSpc>
            </a:pPr>
            <a:r>
              <a:rPr lang="en-US" altLang="ko-KR" sz="900" dirty="0"/>
              <a:t> </a:t>
            </a:r>
            <a:r>
              <a:rPr lang="en-US" altLang="ko-KR" sz="900" dirty="0" smtClean="0"/>
              <a:t>                      </a:t>
            </a:r>
            <a:r>
              <a:rPr lang="ko-KR" altLang="en-US" sz="900" dirty="0" smtClean="0"/>
              <a:t>불교숭상 </a:t>
            </a:r>
            <a:r>
              <a:rPr lang="en-US" altLang="ko-KR" sz="900" dirty="0" smtClean="0"/>
              <a:t>– </a:t>
            </a:r>
            <a:r>
              <a:rPr lang="ko-KR" altLang="en-US" sz="900" dirty="0" err="1" smtClean="0"/>
              <a:t>구마라집</a:t>
            </a:r>
            <a:r>
              <a:rPr lang="ko-KR" altLang="en-US" sz="900" dirty="0" smtClean="0"/>
              <a:t> 생포하여 반야경 등 경전 번역</a:t>
            </a:r>
            <a:endParaRPr lang="ko-KR" altLang="en-US" sz="900" dirty="0"/>
          </a:p>
        </p:txBody>
      </p:sp>
      <p:cxnSp>
        <p:nvCxnSpPr>
          <p:cNvPr id="91" name="꺾인 연결선 90"/>
          <p:cNvCxnSpPr/>
          <p:nvPr/>
        </p:nvCxnSpPr>
        <p:spPr>
          <a:xfrm flipH="1" flipV="1">
            <a:off x="2105740" y="4643690"/>
            <a:ext cx="252000" cy="648000"/>
          </a:xfrm>
          <a:prstGeom prst="bentConnector2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2386050" y="5157192"/>
            <a:ext cx="313060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000" b="1" dirty="0" smtClean="0"/>
              <a:t>- </a:t>
            </a:r>
            <a:r>
              <a:rPr lang="ko-KR" altLang="en-US" sz="1000" b="1" dirty="0" err="1" smtClean="0"/>
              <a:t>탁발부</a:t>
            </a:r>
            <a:r>
              <a:rPr lang="ko-KR" altLang="en-US" sz="1000" b="1" dirty="0" smtClean="0"/>
              <a:t> </a:t>
            </a:r>
            <a:r>
              <a:rPr lang="en-US" altLang="ko-KR" sz="1000" b="1" dirty="0" smtClean="0"/>
              <a:t>: </a:t>
            </a:r>
            <a:r>
              <a:rPr lang="ko-KR" altLang="en-US" sz="1000" b="1" dirty="0" smtClean="0"/>
              <a:t>북위</a:t>
            </a:r>
            <a:r>
              <a:rPr lang="en-US" altLang="ko-KR" sz="1000" b="1" dirty="0" smtClean="0"/>
              <a:t> </a:t>
            </a:r>
            <a:r>
              <a:rPr lang="en-US" altLang="ko-KR" sz="1000" b="1" dirty="0" smtClean="0">
                <a:sym typeface="Wingdings" panose="05000000000000000000" pitchFamily="2" charset="2"/>
              </a:rPr>
              <a:t> </a:t>
            </a:r>
            <a:r>
              <a:rPr lang="ko-KR" altLang="en-US" sz="1000" b="1" dirty="0" smtClean="0"/>
              <a:t>수</a:t>
            </a:r>
            <a:r>
              <a:rPr lang="en-US" altLang="ko-KR" sz="1000" b="1" dirty="0" smtClean="0"/>
              <a:t>, </a:t>
            </a:r>
            <a:r>
              <a:rPr lang="ko-KR" altLang="en-US" sz="1000" b="1" dirty="0" smtClean="0"/>
              <a:t>당 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탁발의 나라</a:t>
            </a:r>
            <a:r>
              <a:rPr lang="en-US" altLang="ko-KR" sz="1000" dirty="0" smtClean="0"/>
              <a:t>)</a:t>
            </a:r>
          </a:p>
          <a:p>
            <a:pPr>
              <a:lnSpc>
                <a:spcPct val="120000"/>
              </a:lnSpc>
            </a:pPr>
            <a:r>
              <a:rPr lang="en-US" altLang="ko-KR" sz="1000" b="1" dirty="0" smtClean="0"/>
              <a:t>- </a:t>
            </a:r>
            <a:r>
              <a:rPr lang="ko-KR" altLang="en-US" sz="1000" b="1" dirty="0" err="1" smtClean="0">
                <a:solidFill>
                  <a:srgbClr val="000099"/>
                </a:solidFill>
              </a:rPr>
              <a:t>모용부</a:t>
            </a:r>
            <a:r>
              <a:rPr lang="ko-KR" altLang="en-US" sz="1000" b="1" dirty="0" smtClean="0">
                <a:solidFill>
                  <a:srgbClr val="000099"/>
                </a:solidFill>
              </a:rPr>
              <a:t> </a:t>
            </a:r>
            <a:r>
              <a:rPr lang="en-US" altLang="ko-KR" sz="1000" b="1" dirty="0" smtClean="0">
                <a:solidFill>
                  <a:srgbClr val="000099"/>
                </a:solidFill>
              </a:rPr>
              <a:t>: </a:t>
            </a:r>
            <a:r>
              <a:rPr lang="ko-KR" altLang="en-US" sz="1000" b="1" dirty="0" smtClean="0">
                <a:solidFill>
                  <a:srgbClr val="000099"/>
                </a:solidFill>
              </a:rPr>
              <a:t>전연</a:t>
            </a:r>
            <a:r>
              <a:rPr lang="en-US" altLang="ko-KR" sz="1000" b="1" dirty="0" smtClean="0">
                <a:solidFill>
                  <a:srgbClr val="000099"/>
                </a:solidFill>
              </a:rPr>
              <a:t>, </a:t>
            </a:r>
            <a:r>
              <a:rPr lang="ko-KR" altLang="en-US" sz="1000" b="1" dirty="0" err="1" smtClean="0">
                <a:solidFill>
                  <a:srgbClr val="000099"/>
                </a:solidFill>
              </a:rPr>
              <a:t>후연</a:t>
            </a:r>
            <a:r>
              <a:rPr lang="en-US" altLang="ko-KR" sz="1000" b="1" dirty="0" smtClean="0">
                <a:solidFill>
                  <a:srgbClr val="000099"/>
                </a:solidFill>
              </a:rPr>
              <a:t>, </a:t>
            </a:r>
            <a:r>
              <a:rPr lang="ko-KR" altLang="en-US" sz="1000" b="1" dirty="0" err="1" smtClean="0">
                <a:solidFill>
                  <a:srgbClr val="000099"/>
                </a:solidFill>
              </a:rPr>
              <a:t>북연</a:t>
            </a:r>
            <a:r>
              <a:rPr lang="ko-KR" altLang="en-US" sz="1000" b="1" dirty="0" smtClean="0">
                <a:solidFill>
                  <a:srgbClr val="000099"/>
                </a:solidFill>
              </a:rPr>
              <a:t> 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고구려 위성국가</a:t>
            </a:r>
            <a:r>
              <a:rPr lang="en-US" altLang="ko-KR" sz="1000" dirty="0" smtClean="0"/>
              <a:t>)</a:t>
            </a:r>
          </a:p>
          <a:p>
            <a:pPr>
              <a:lnSpc>
                <a:spcPct val="120000"/>
              </a:lnSpc>
            </a:pPr>
            <a:r>
              <a:rPr lang="en-US" altLang="ko-KR" sz="1000" b="1" dirty="0" smtClean="0"/>
              <a:t>- </a:t>
            </a:r>
            <a:r>
              <a:rPr lang="ko-KR" altLang="en-US" sz="1000" b="1" dirty="0" err="1" smtClean="0"/>
              <a:t>우문부</a:t>
            </a:r>
            <a:endParaRPr lang="en-US" altLang="ko-KR" sz="1000" b="1" dirty="0" smtClean="0"/>
          </a:p>
          <a:p>
            <a:pPr>
              <a:lnSpc>
                <a:spcPct val="120000"/>
              </a:lnSpc>
            </a:pPr>
            <a:endParaRPr lang="en-US" altLang="ko-KR" sz="1000" b="1" dirty="0" smtClean="0"/>
          </a:p>
        </p:txBody>
      </p:sp>
      <p:cxnSp>
        <p:nvCxnSpPr>
          <p:cNvPr id="96" name="직선 화살표 연결선 95"/>
          <p:cNvCxnSpPr/>
          <p:nvPr/>
        </p:nvCxnSpPr>
        <p:spPr>
          <a:xfrm>
            <a:off x="6380746" y="1340768"/>
            <a:ext cx="0" cy="284218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2525636" y="4212542"/>
            <a:ext cx="674116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900" dirty="0" err="1" smtClean="0"/>
              <a:t>티벳</a:t>
            </a:r>
            <a:r>
              <a:rPr lang="en-US" altLang="ko-KR" sz="900" dirty="0" smtClean="0"/>
              <a:t>(</a:t>
            </a:r>
            <a:r>
              <a:rPr lang="ko-KR" altLang="en-US" sz="900" dirty="0" err="1" smtClean="0"/>
              <a:t>토번족</a:t>
            </a:r>
            <a:r>
              <a:rPr lang="en-US" altLang="ko-KR" sz="900" dirty="0" smtClean="0"/>
              <a:t>)</a:t>
            </a:r>
            <a:endParaRPr lang="ko-KR" altLang="en-US" sz="900" dirty="0"/>
          </a:p>
        </p:txBody>
      </p:sp>
      <p:sp>
        <p:nvSpPr>
          <p:cNvPr id="54" name="TextBox 53"/>
          <p:cNvSpPr txBox="1"/>
          <p:nvPr/>
        </p:nvSpPr>
        <p:spPr>
          <a:xfrm>
            <a:off x="3321820" y="4221088"/>
            <a:ext cx="674116" cy="1497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900" dirty="0" smtClean="0"/>
              <a:t>말갈</a:t>
            </a:r>
            <a:endParaRPr lang="ko-KR" altLang="en-US" sz="900" dirty="0"/>
          </a:p>
        </p:txBody>
      </p:sp>
      <p:sp>
        <p:nvSpPr>
          <p:cNvPr id="55" name="TextBox 54"/>
          <p:cNvSpPr txBox="1"/>
          <p:nvPr/>
        </p:nvSpPr>
        <p:spPr>
          <a:xfrm>
            <a:off x="179511" y="5864785"/>
            <a:ext cx="6831885" cy="270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30000"/>
              </a:lnSpc>
              <a:buFont typeface="Arial" charset="0"/>
              <a:buChar char="•"/>
            </a:pPr>
            <a:r>
              <a:rPr lang="ko-KR" altLang="en-US" sz="1000" dirty="0" smtClean="0"/>
              <a:t>영가의 난 </a:t>
            </a:r>
            <a:r>
              <a:rPr lang="en-US" altLang="ko-KR" sz="1000" dirty="0" smtClean="0"/>
              <a:t>: </a:t>
            </a:r>
            <a:r>
              <a:rPr lang="ko-KR" altLang="en-US" sz="1000" dirty="0"/>
              <a:t> 흉노의 </a:t>
            </a:r>
            <a:r>
              <a:rPr lang="ko-KR" altLang="en-US" sz="1000" dirty="0" smtClean="0"/>
              <a:t>유연이 </a:t>
            </a:r>
            <a:r>
              <a:rPr lang="ko-KR" altLang="en-US" sz="1000" dirty="0" err="1" smtClean="0"/>
              <a:t>갈족과</a:t>
            </a:r>
            <a:r>
              <a:rPr lang="ko-KR" altLang="en-US" sz="1000" dirty="0" smtClean="0"/>
              <a:t> 한인의 </a:t>
            </a:r>
            <a:r>
              <a:rPr lang="ko-KR" altLang="en-US" sz="1000" dirty="0"/>
              <a:t>유민을 규합하여 한</a:t>
            </a:r>
            <a:r>
              <a:rPr lang="en-US" altLang="ko-KR" sz="1000" dirty="0"/>
              <a:t>(</a:t>
            </a:r>
            <a:r>
              <a:rPr lang="ko-KR" altLang="en-US" sz="1000" dirty="0"/>
              <a:t>漢</a:t>
            </a:r>
            <a:r>
              <a:rPr lang="en-US" altLang="ko-KR" sz="1000" dirty="0"/>
              <a:t>)</a:t>
            </a:r>
            <a:r>
              <a:rPr lang="ko-KR" altLang="en-US" sz="1000" dirty="0" smtClean="0"/>
              <a:t>나라 건립 </a:t>
            </a:r>
            <a:r>
              <a:rPr lang="en-US" altLang="ko-KR" sz="1000" dirty="0" smtClean="0">
                <a:sym typeface="Wingdings" panose="05000000000000000000" pitchFamily="2" charset="2"/>
              </a:rPr>
              <a:t> </a:t>
            </a:r>
            <a:r>
              <a:rPr lang="ko-KR" altLang="en-US" sz="1000" dirty="0" smtClean="0">
                <a:sym typeface="Wingdings" panose="05000000000000000000" pitchFamily="2" charset="2"/>
              </a:rPr>
              <a:t>낙양공격으로 서진 멸망</a:t>
            </a:r>
            <a:endParaRPr lang="en-US" altLang="ko-KR" sz="10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05581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332656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 Frame 5 ]   </a:t>
            </a:r>
            <a:r>
              <a:rPr lang="ko-KR" altLang="en-US" sz="12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유목제국사</a:t>
            </a:r>
            <a:endParaRPr lang="ko-KR" altLang="en-US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539552" y="908720"/>
            <a:ext cx="6840760" cy="3920008"/>
            <a:chOff x="251520" y="733128"/>
            <a:chExt cx="6840760" cy="3920008"/>
          </a:xfrm>
        </p:grpSpPr>
        <p:sp>
          <p:nvSpPr>
            <p:cNvPr id="2" name="직사각형 1"/>
            <p:cNvSpPr/>
            <p:nvPr/>
          </p:nvSpPr>
          <p:spPr>
            <a:xfrm>
              <a:off x="1924796" y="1048003"/>
              <a:ext cx="5167484" cy="3456384"/>
            </a:xfrm>
            <a:prstGeom prst="rect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1924796" y="2704187"/>
              <a:ext cx="1063028" cy="1800200"/>
            </a:xfrm>
            <a:prstGeom prst="rect">
              <a:avLst/>
            </a:prstGeom>
            <a:noFill/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8" name="직선 연결선 7"/>
            <p:cNvCxnSpPr>
              <a:stCxn id="3" idx="0"/>
            </p:cNvCxnSpPr>
            <p:nvPr/>
          </p:nvCxnSpPr>
          <p:spPr>
            <a:xfrm>
              <a:off x="2456310" y="2704187"/>
              <a:ext cx="0" cy="180020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/>
            <p:nvPr/>
          </p:nvCxnSpPr>
          <p:spPr>
            <a:xfrm>
              <a:off x="1924796" y="3578649"/>
              <a:ext cx="531514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직사각형 51"/>
            <p:cNvSpPr/>
            <p:nvPr/>
          </p:nvSpPr>
          <p:spPr>
            <a:xfrm>
              <a:off x="2608710" y="1048003"/>
              <a:ext cx="1891282" cy="216024"/>
            </a:xfrm>
            <a:prstGeom prst="rect">
              <a:avLst/>
            </a:prstGeom>
            <a:noFill/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>
                  <a:solidFill>
                    <a:schemeClr val="tx1"/>
                  </a:solidFill>
                </a:rPr>
                <a:t>서   하 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53" name="직선 연결선 52"/>
            <p:cNvCxnSpPr/>
            <p:nvPr/>
          </p:nvCxnSpPr>
          <p:spPr>
            <a:xfrm>
              <a:off x="2895084" y="1272573"/>
              <a:ext cx="0" cy="144000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2190553" y="1768083"/>
              <a:ext cx="418157" cy="446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900" dirty="0" err="1" smtClean="0"/>
                <a:t>거란</a:t>
              </a:r>
              <a:r>
                <a:rPr lang="ko-KR" altLang="en-US" sz="1400" dirty="0" err="1" smtClean="0"/>
                <a:t>요</a:t>
              </a:r>
              <a:endParaRPr lang="ko-KR" altLang="en-US" sz="1400" dirty="0"/>
            </a:p>
          </p:txBody>
        </p:sp>
        <p:cxnSp>
          <p:nvCxnSpPr>
            <p:cNvPr id="55" name="직선 연결선 54"/>
            <p:cNvCxnSpPr/>
            <p:nvPr/>
          </p:nvCxnSpPr>
          <p:spPr>
            <a:xfrm>
              <a:off x="5148064" y="1048003"/>
              <a:ext cx="0" cy="3456384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/>
            <p:cNvCxnSpPr/>
            <p:nvPr/>
          </p:nvCxnSpPr>
          <p:spPr>
            <a:xfrm>
              <a:off x="5796136" y="1048003"/>
              <a:ext cx="0" cy="3456384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직선 연결선 58"/>
            <p:cNvCxnSpPr/>
            <p:nvPr/>
          </p:nvCxnSpPr>
          <p:spPr>
            <a:xfrm>
              <a:off x="6444208" y="1048003"/>
              <a:ext cx="0" cy="3456384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직선 연결선 65"/>
            <p:cNvCxnSpPr/>
            <p:nvPr/>
          </p:nvCxnSpPr>
          <p:spPr>
            <a:xfrm>
              <a:off x="5796136" y="2704187"/>
              <a:ext cx="648072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TextBox 66"/>
            <p:cNvSpPr txBox="1"/>
            <p:nvPr/>
          </p:nvSpPr>
          <p:spPr>
            <a:xfrm>
              <a:off x="5796136" y="1256147"/>
              <a:ext cx="648072" cy="87716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ko-KR" sz="900" dirty="0" smtClean="0"/>
                <a:t> (</a:t>
              </a:r>
              <a:r>
                <a:rPr lang="ko-KR" altLang="en-US" sz="900" dirty="0" err="1" smtClean="0"/>
                <a:t>북원</a:t>
              </a:r>
              <a:r>
                <a:rPr lang="en-US" altLang="ko-KR" sz="900" dirty="0" smtClean="0"/>
                <a:t>)</a:t>
              </a:r>
            </a:p>
            <a:p>
              <a:endParaRPr lang="en-US" altLang="ko-KR" sz="900" dirty="0"/>
            </a:p>
            <a:p>
              <a:endParaRPr lang="en-US" altLang="ko-KR" sz="900" dirty="0" smtClean="0"/>
            </a:p>
            <a:p>
              <a:r>
                <a:rPr lang="ko-KR" altLang="en-US" sz="1000" b="1" dirty="0" err="1" smtClean="0"/>
                <a:t>오이라트</a:t>
              </a:r>
              <a:endParaRPr lang="en-US" altLang="ko-KR" sz="1000" b="1" dirty="0" smtClean="0"/>
            </a:p>
            <a:p>
              <a:endParaRPr lang="en-US" altLang="ko-KR" sz="1000" b="1" dirty="0"/>
            </a:p>
            <a:p>
              <a:r>
                <a:rPr lang="ko-KR" altLang="en-US" sz="1000" b="1" dirty="0" smtClean="0"/>
                <a:t>      </a:t>
              </a:r>
              <a:r>
                <a:rPr lang="ko-KR" altLang="en-US" sz="1000" b="1" dirty="0" err="1" smtClean="0"/>
                <a:t>타타르</a:t>
              </a:r>
              <a:endParaRPr lang="ko-KR" altLang="en-US" sz="1600" b="1" dirty="0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5292080" y="2553057"/>
              <a:ext cx="418157" cy="446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900" dirty="0" err="1" smtClean="0"/>
                <a:t>몽골</a:t>
              </a:r>
              <a:r>
                <a:rPr lang="ko-KR" altLang="en-US" sz="1400" dirty="0" err="1" smtClean="0"/>
                <a:t>원</a:t>
              </a:r>
              <a:endParaRPr lang="ko-KR" altLang="en-US" sz="1400" dirty="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911093" y="3355511"/>
              <a:ext cx="418157" cy="446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900" dirty="0" err="1" smtClean="0"/>
                <a:t>한족</a:t>
              </a:r>
              <a:r>
                <a:rPr lang="ko-KR" altLang="en-US" sz="1400" dirty="0" err="1" smtClean="0"/>
                <a:t>명</a:t>
              </a:r>
              <a:endParaRPr lang="ko-KR" altLang="en-US" sz="1400" dirty="0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6602115" y="2553057"/>
              <a:ext cx="418157" cy="446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900" dirty="0" err="1" smtClean="0"/>
                <a:t>여진</a:t>
              </a:r>
              <a:r>
                <a:rPr lang="ko-KR" altLang="en-US" sz="1400" dirty="0" err="1" smtClean="0"/>
                <a:t>청</a:t>
              </a:r>
              <a:endParaRPr lang="ko-KR" altLang="en-US" sz="1400" dirty="0"/>
            </a:p>
          </p:txBody>
        </p:sp>
        <p:cxnSp>
          <p:nvCxnSpPr>
            <p:cNvPr id="75" name="직선 연결선 74"/>
            <p:cNvCxnSpPr/>
            <p:nvPr/>
          </p:nvCxnSpPr>
          <p:spPr>
            <a:xfrm>
              <a:off x="2987824" y="3576277"/>
              <a:ext cx="2160240" cy="2372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꺾인 연결선 31"/>
            <p:cNvCxnSpPr/>
            <p:nvPr/>
          </p:nvCxnSpPr>
          <p:spPr>
            <a:xfrm rot="16200000" flipH="1">
              <a:off x="3411935" y="2128180"/>
              <a:ext cx="2320130" cy="576064"/>
            </a:xfrm>
            <a:prstGeom prst="bentConnector3">
              <a:avLst>
                <a:gd name="adj1" fmla="val 76152"/>
              </a:avLst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직선 연결선 75"/>
            <p:cNvCxnSpPr/>
            <p:nvPr/>
          </p:nvCxnSpPr>
          <p:spPr>
            <a:xfrm>
              <a:off x="4503643" y="1264692"/>
              <a:ext cx="0" cy="176400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TextBox 76"/>
            <p:cNvSpPr txBox="1"/>
            <p:nvPr/>
          </p:nvSpPr>
          <p:spPr>
            <a:xfrm>
              <a:off x="3554352" y="3856315"/>
              <a:ext cx="94929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dirty="0" err="1" smtClean="0"/>
                <a:t>남송</a:t>
              </a:r>
              <a:endParaRPr lang="ko-KR" altLang="en-US" sz="1400" dirty="0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2530045" y="3381149"/>
              <a:ext cx="418157" cy="446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900" dirty="0" err="1" smtClean="0"/>
                <a:t>한족</a:t>
              </a:r>
              <a:r>
                <a:rPr lang="ko-KR" altLang="en-US" sz="1400" dirty="0" err="1" smtClean="0"/>
                <a:t>송</a:t>
              </a:r>
              <a:endParaRPr lang="ko-KR" altLang="en-US" sz="1400" dirty="0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1924796" y="3128684"/>
              <a:ext cx="53151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 smtClean="0"/>
                <a:t>5</a:t>
              </a:r>
              <a:r>
                <a:rPr lang="ko-KR" altLang="en-US" sz="1200" dirty="0" smtClean="0"/>
                <a:t>대</a:t>
              </a:r>
              <a:endParaRPr lang="en-US" altLang="ko-KR" sz="1200" dirty="0" smtClean="0"/>
            </a:p>
            <a:p>
              <a:pPr algn="ctr"/>
              <a:endParaRPr lang="en-US" altLang="ko-KR" sz="1200" dirty="0"/>
            </a:p>
            <a:p>
              <a:pPr algn="ctr"/>
              <a:endParaRPr lang="en-US" altLang="ko-KR" sz="1200" dirty="0" smtClean="0"/>
            </a:p>
            <a:p>
              <a:pPr algn="ctr"/>
              <a:endParaRPr lang="en-US" altLang="ko-KR" sz="1200" dirty="0"/>
            </a:p>
            <a:p>
              <a:pPr algn="ctr"/>
              <a:r>
                <a:rPr lang="en-US" altLang="ko-KR" sz="1200" dirty="0" smtClean="0"/>
                <a:t>10</a:t>
              </a:r>
              <a:r>
                <a:rPr lang="ko-KR" altLang="en-US" sz="1200" dirty="0" smtClean="0"/>
                <a:t>국</a:t>
              </a:r>
              <a:endParaRPr lang="ko-KR" altLang="en-US" sz="2400" dirty="0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954074" y="2553057"/>
              <a:ext cx="941010" cy="12311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ko-KR" sz="800" dirty="0" smtClean="0"/>
                <a:t>916              1125</a:t>
              </a:r>
              <a:endParaRPr lang="ko-KR" altLang="en-US" sz="800" dirty="0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1907704" y="4530025"/>
              <a:ext cx="5184576" cy="12311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ko-KR" sz="800" dirty="0" smtClean="0"/>
                <a:t>907       960           1127                                                     1279           1368            1616</a:t>
              </a:r>
              <a:endParaRPr lang="ko-KR" altLang="en-US" sz="800" dirty="0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4680012" y="3603023"/>
              <a:ext cx="396044" cy="12311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ko-KR" sz="800" dirty="0" smtClean="0"/>
                <a:t>1234</a:t>
              </a:r>
              <a:endParaRPr lang="ko-KR" altLang="en-US" sz="800" dirty="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4519874" y="1535576"/>
              <a:ext cx="648072" cy="123110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ko-KR" altLang="en-US" sz="1000" b="1" dirty="0" err="1" smtClean="0"/>
                <a:t>우구데이</a:t>
              </a:r>
              <a:endParaRPr lang="en-US" altLang="ko-KR" sz="1000" b="1" dirty="0" smtClean="0"/>
            </a:p>
            <a:p>
              <a:pPr algn="ctr">
                <a:lnSpc>
                  <a:spcPct val="200000"/>
                </a:lnSpc>
              </a:pPr>
              <a:r>
                <a:rPr lang="ko-KR" altLang="en-US" sz="1000" b="1" dirty="0" err="1" smtClean="0"/>
                <a:t>구육</a:t>
              </a:r>
              <a:endParaRPr lang="en-US" altLang="ko-KR" sz="1000" b="1" dirty="0" smtClean="0"/>
            </a:p>
            <a:p>
              <a:pPr algn="ctr">
                <a:lnSpc>
                  <a:spcPct val="200000"/>
                </a:lnSpc>
              </a:pPr>
              <a:r>
                <a:rPr lang="ko-KR" altLang="en-US" sz="1000" b="1" dirty="0" err="1" smtClean="0"/>
                <a:t>뭉케</a:t>
              </a:r>
              <a:endParaRPr lang="en-US" altLang="ko-KR" sz="1000" b="1" dirty="0" smtClean="0"/>
            </a:p>
            <a:p>
              <a:pPr algn="ctr">
                <a:lnSpc>
                  <a:spcPct val="200000"/>
                </a:lnSpc>
              </a:pPr>
              <a:r>
                <a:rPr lang="ko-KR" altLang="en-US" sz="1000" b="1" dirty="0" smtClean="0"/>
                <a:t>쿠빌라이</a:t>
              </a:r>
              <a:endParaRPr lang="ko-KR" altLang="en-US" sz="1600" b="1" dirty="0"/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4139952" y="1272573"/>
              <a:ext cx="368585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ko-KR" sz="800" dirty="0" smtClean="0"/>
                <a:t>1206</a:t>
              </a:r>
            </a:p>
            <a:p>
              <a:pPr algn="ctr"/>
              <a:r>
                <a:rPr lang="en-US" altLang="ko-KR" sz="800" dirty="0" smtClean="0"/>
                <a:t>~1227</a:t>
              </a:r>
              <a:endParaRPr lang="ko-KR" altLang="en-US" sz="800" dirty="0"/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4294232" y="1562064"/>
              <a:ext cx="214306" cy="123110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ko-KR" altLang="en-US" sz="1000" b="1" dirty="0" smtClean="0"/>
                <a:t>징</a:t>
              </a:r>
              <a:endParaRPr lang="en-US" altLang="ko-KR" sz="1000" b="1" dirty="0" smtClean="0"/>
            </a:p>
            <a:p>
              <a:pPr algn="ctr">
                <a:lnSpc>
                  <a:spcPct val="200000"/>
                </a:lnSpc>
              </a:pPr>
              <a:r>
                <a:rPr lang="ko-KR" altLang="en-US" sz="1000" b="1" dirty="0" smtClean="0"/>
                <a:t>기</a:t>
              </a:r>
              <a:endParaRPr lang="en-US" altLang="ko-KR" sz="1000" b="1" dirty="0" smtClean="0"/>
            </a:p>
            <a:p>
              <a:pPr algn="ctr">
                <a:lnSpc>
                  <a:spcPct val="200000"/>
                </a:lnSpc>
              </a:pPr>
              <a:r>
                <a:rPr lang="ko-KR" altLang="en-US" sz="1000" b="1" dirty="0" err="1" smtClean="0"/>
                <a:t>스</a:t>
              </a:r>
              <a:r>
                <a:rPr lang="ko-KR" altLang="en-US" sz="1000" b="1" dirty="0" smtClean="0"/>
                <a:t> 칸</a:t>
              </a:r>
              <a:endParaRPr lang="ko-KR" altLang="en-US" sz="1600" b="1" dirty="0"/>
            </a:p>
          </p:txBody>
        </p:sp>
        <p:cxnSp>
          <p:nvCxnSpPr>
            <p:cNvPr id="91" name="꺾인 연결선 90"/>
            <p:cNvCxnSpPr/>
            <p:nvPr/>
          </p:nvCxnSpPr>
          <p:spPr>
            <a:xfrm rot="16200000" flipV="1">
              <a:off x="3571030" y="-148548"/>
              <a:ext cx="12700" cy="2628000"/>
            </a:xfrm>
            <a:prstGeom prst="bentConnector3">
              <a:avLst>
                <a:gd name="adj1" fmla="val 1800000"/>
              </a:avLst>
            </a:prstGeom>
            <a:ln>
              <a:solidFill>
                <a:schemeClr val="accent3">
                  <a:lumMod val="75000"/>
                </a:schemeClr>
              </a:solidFill>
              <a:prstDash val="sysDash"/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꺾인 연결선 91"/>
            <p:cNvCxnSpPr/>
            <p:nvPr/>
          </p:nvCxnSpPr>
          <p:spPr>
            <a:xfrm rot="16200000" flipV="1">
              <a:off x="5400200" y="40044"/>
              <a:ext cx="36000" cy="2772000"/>
            </a:xfrm>
            <a:prstGeom prst="bentConnector3">
              <a:avLst>
                <a:gd name="adj1" fmla="val 1800000"/>
              </a:avLst>
            </a:prstGeom>
            <a:ln>
              <a:solidFill>
                <a:schemeClr val="accent2"/>
              </a:solidFill>
              <a:prstDash val="sysDash"/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TextBox 92"/>
            <p:cNvSpPr txBox="1"/>
            <p:nvPr/>
          </p:nvSpPr>
          <p:spPr>
            <a:xfrm>
              <a:off x="1259632" y="2632179"/>
              <a:ext cx="589809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dirty="0" err="1" smtClean="0"/>
                <a:t>후량</a:t>
              </a:r>
              <a:endParaRPr lang="en-US" altLang="ko-KR" sz="1200" dirty="0" smtClean="0"/>
            </a:p>
            <a:p>
              <a:pPr algn="ctr"/>
              <a:r>
                <a:rPr lang="ko-KR" altLang="en-US" sz="1200" dirty="0" smtClean="0"/>
                <a:t>후당</a:t>
              </a:r>
              <a:endParaRPr lang="en-US" altLang="ko-KR" sz="1200" dirty="0" smtClean="0"/>
            </a:p>
            <a:p>
              <a:pPr algn="ctr"/>
              <a:r>
                <a:rPr lang="ko-KR" altLang="en-US" sz="1200" dirty="0" smtClean="0"/>
                <a:t>후진</a:t>
              </a:r>
              <a:endParaRPr lang="en-US" altLang="ko-KR" sz="1200" dirty="0" smtClean="0"/>
            </a:p>
            <a:p>
              <a:pPr algn="ctr"/>
              <a:r>
                <a:rPr lang="ko-KR" altLang="en-US" sz="1200" dirty="0" smtClean="0"/>
                <a:t>후한</a:t>
              </a:r>
              <a:endParaRPr lang="en-US" altLang="ko-KR" sz="1200" dirty="0" smtClean="0"/>
            </a:p>
            <a:p>
              <a:pPr algn="ctr"/>
              <a:r>
                <a:rPr lang="ko-KR" altLang="en-US" sz="1200" dirty="0" smtClean="0"/>
                <a:t>후주</a:t>
              </a:r>
              <a:endParaRPr lang="ko-KR" altLang="en-US" sz="1200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63380" y="806341"/>
              <a:ext cx="1732556" cy="12311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ko-KR" sz="800" dirty="0" smtClean="0"/>
                <a:t> </a:t>
              </a:r>
              <a:r>
                <a:rPr lang="ko-KR" altLang="en-US" sz="800" dirty="0" err="1" smtClean="0"/>
                <a:t>징기스칸</a:t>
              </a:r>
              <a:r>
                <a:rPr lang="ko-KR" altLang="en-US" sz="800" dirty="0" smtClean="0"/>
                <a:t> </a:t>
              </a:r>
              <a:r>
                <a:rPr lang="ko-KR" altLang="en-US" sz="800" dirty="0" err="1" smtClean="0"/>
                <a:t>양날개</a:t>
              </a:r>
              <a:r>
                <a:rPr lang="ko-KR" altLang="en-US" sz="800" dirty="0" smtClean="0"/>
                <a:t> </a:t>
              </a:r>
              <a:r>
                <a:rPr lang="en-US" altLang="ko-KR" sz="800" dirty="0" smtClean="0"/>
                <a:t>: </a:t>
              </a:r>
              <a:r>
                <a:rPr lang="ko-KR" altLang="en-US" sz="800" dirty="0" smtClean="0"/>
                <a:t>거란</a:t>
              </a:r>
              <a:r>
                <a:rPr lang="en-US" altLang="ko-KR" sz="800" dirty="0" smtClean="0"/>
                <a:t>, </a:t>
              </a:r>
              <a:r>
                <a:rPr lang="ko-KR" altLang="en-US" sz="800" dirty="0" err="1" smtClean="0"/>
                <a:t>위구루</a:t>
              </a:r>
              <a:endParaRPr lang="ko-KR" altLang="en-US" sz="800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368301" y="1910172"/>
              <a:ext cx="418157" cy="446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900" dirty="0" err="1" smtClean="0"/>
                <a:t>여진</a:t>
              </a:r>
              <a:r>
                <a:rPr lang="ko-KR" altLang="en-US" sz="1400" dirty="0" err="1" smtClean="0"/>
                <a:t>금</a:t>
              </a:r>
              <a:endParaRPr lang="ko-KR" altLang="en-US" sz="1400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478392" y="2632179"/>
              <a:ext cx="140815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ko-KR" altLang="en-US" sz="800" dirty="0" err="1" smtClean="0"/>
                <a:t>후금</a:t>
              </a:r>
              <a:endParaRPr lang="ko-KR" altLang="en-US" sz="800" dirty="0"/>
            </a:p>
          </p:txBody>
        </p:sp>
        <p:sp>
          <p:nvSpPr>
            <p:cNvPr id="6" name="오른쪽 화살표 5"/>
            <p:cNvSpPr/>
            <p:nvPr/>
          </p:nvSpPr>
          <p:spPr>
            <a:xfrm flipH="1">
              <a:off x="2807804" y="1776629"/>
              <a:ext cx="180020" cy="45719"/>
            </a:xfrm>
            <a:prstGeom prst="rightArrow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오른쪽 화살표 41"/>
            <p:cNvSpPr/>
            <p:nvPr/>
          </p:nvSpPr>
          <p:spPr>
            <a:xfrm flipH="1">
              <a:off x="2915816" y="3000765"/>
              <a:ext cx="180020" cy="45719"/>
            </a:xfrm>
            <a:prstGeom prst="rightArrow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오른쪽 화살표 42"/>
            <p:cNvSpPr/>
            <p:nvPr/>
          </p:nvSpPr>
          <p:spPr>
            <a:xfrm rot="16200000" flipH="1">
              <a:off x="4603146" y="3023365"/>
              <a:ext cx="180020" cy="45719"/>
            </a:xfrm>
            <a:prstGeom prst="rightArrow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오른쪽 화살표 43"/>
            <p:cNvSpPr/>
            <p:nvPr/>
          </p:nvSpPr>
          <p:spPr>
            <a:xfrm rot="16200000" flipH="1">
              <a:off x="4997370" y="3599429"/>
              <a:ext cx="180020" cy="45719"/>
            </a:xfrm>
            <a:prstGeom prst="rightArrow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9" name="꺾인 연결선 8"/>
            <p:cNvCxnSpPr>
              <a:stCxn id="78" idx="2"/>
            </p:cNvCxnSpPr>
            <p:nvPr/>
          </p:nvCxnSpPr>
          <p:spPr>
            <a:xfrm rot="16200000" flipH="1">
              <a:off x="3099306" y="3467243"/>
              <a:ext cx="182778" cy="903142"/>
            </a:xfrm>
            <a:prstGeom prst="bentConnector2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2726467" y="4040981"/>
              <a:ext cx="1044116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ko-KR" altLang="en-US" sz="800" dirty="0" smtClean="0"/>
                <a:t>정강의 변 </a:t>
              </a:r>
              <a:r>
                <a:rPr lang="en-US" altLang="ko-KR" sz="800" dirty="0" smtClean="0"/>
                <a:t>:</a:t>
              </a:r>
            </a:p>
            <a:p>
              <a:r>
                <a:rPr lang="ko-KR" altLang="en-US" sz="800" dirty="0" smtClean="0"/>
                <a:t>금이 요</a:t>
              </a:r>
              <a:r>
                <a:rPr lang="en-US" altLang="ko-KR" sz="800" dirty="0" smtClean="0"/>
                <a:t>, </a:t>
              </a:r>
              <a:r>
                <a:rPr lang="ko-KR" altLang="en-US" sz="800" dirty="0" smtClean="0"/>
                <a:t>송 궤멸</a:t>
              </a:r>
              <a:endParaRPr lang="en-US" altLang="ko-KR" sz="800" dirty="0" smtClean="0"/>
            </a:p>
            <a:p>
              <a:r>
                <a:rPr lang="ko-KR" altLang="en-US" sz="800" dirty="0" smtClean="0"/>
                <a:t>송의 일부가 </a:t>
              </a:r>
              <a:r>
                <a:rPr lang="ko-KR" altLang="en-US" sz="800" dirty="0" err="1" smtClean="0"/>
                <a:t>남송</a:t>
              </a:r>
              <a:r>
                <a:rPr lang="ko-KR" altLang="en-US" sz="800" dirty="0" smtClean="0"/>
                <a:t> 건설</a:t>
              </a:r>
              <a:endParaRPr lang="ko-KR" altLang="en-US" sz="800" dirty="0"/>
            </a:p>
          </p:txBody>
        </p:sp>
        <p:cxnSp>
          <p:nvCxnSpPr>
            <p:cNvPr id="50" name="꺾인 연결선 49"/>
            <p:cNvCxnSpPr/>
            <p:nvPr/>
          </p:nvCxnSpPr>
          <p:spPr>
            <a:xfrm rot="5400000">
              <a:off x="2104710" y="3810001"/>
              <a:ext cx="36000" cy="972000"/>
            </a:xfrm>
            <a:prstGeom prst="bentConnector3">
              <a:avLst>
                <a:gd name="adj1" fmla="val 1800000"/>
              </a:avLst>
            </a:prstGeom>
            <a:ln>
              <a:solidFill>
                <a:schemeClr val="accent3">
                  <a:lumMod val="75000"/>
                </a:schemeClr>
              </a:solidFill>
              <a:prstDash val="sysDash"/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Box 53"/>
            <p:cNvSpPr txBox="1"/>
            <p:nvPr/>
          </p:nvSpPr>
          <p:spPr>
            <a:xfrm>
              <a:off x="1532047" y="3686145"/>
              <a:ext cx="358565" cy="59093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800" dirty="0" smtClean="0"/>
                <a:t>세종</a:t>
              </a:r>
              <a:r>
                <a:rPr lang="en-US" altLang="ko-KR" sz="800" dirty="0" smtClean="0">
                  <a:sym typeface="Wingdings" panose="05000000000000000000" pitchFamily="2" charset="2"/>
                </a:rPr>
                <a:t></a:t>
              </a:r>
              <a:r>
                <a:rPr lang="ko-KR" altLang="en-US" sz="800" dirty="0" smtClean="0"/>
                <a:t> 조광윤</a:t>
              </a:r>
              <a:r>
                <a:rPr lang="en-US" altLang="ko-KR" sz="800" dirty="0" smtClean="0"/>
                <a:t>:</a:t>
              </a:r>
            </a:p>
            <a:p>
              <a:pPr>
                <a:lnSpc>
                  <a:spcPct val="120000"/>
                </a:lnSpc>
              </a:pPr>
              <a:r>
                <a:rPr lang="ko-KR" altLang="en-US" sz="800" dirty="0" smtClean="0"/>
                <a:t>왕위</a:t>
              </a:r>
              <a:endParaRPr lang="en-US" altLang="ko-KR" sz="800" dirty="0" smtClean="0"/>
            </a:p>
            <a:p>
              <a:pPr>
                <a:lnSpc>
                  <a:spcPct val="120000"/>
                </a:lnSpc>
              </a:pPr>
              <a:r>
                <a:rPr lang="ko-KR" altLang="en-US" sz="800" dirty="0" smtClean="0"/>
                <a:t>선양</a:t>
              </a:r>
              <a:endParaRPr lang="ko-KR" altLang="en-US" sz="800" dirty="0"/>
            </a:p>
          </p:txBody>
        </p:sp>
        <p:cxnSp>
          <p:nvCxnSpPr>
            <p:cNvPr id="14" name="꺾인 연결선 13"/>
            <p:cNvCxnSpPr/>
            <p:nvPr/>
          </p:nvCxnSpPr>
          <p:spPr>
            <a:xfrm flipV="1">
              <a:off x="1717318" y="1876235"/>
              <a:ext cx="288000" cy="1260000"/>
            </a:xfrm>
            <a:prstGeom prst="bentConnector3">
              <a:avLst/>
            </a:prstGeom>
            <a:ln>
              <a:solidFill>
                <a:schemeClr val="accent3">
                  <a:lumMod val="75000"/>
                </a:schemeClr>
              </a:solidFill>
              <a:prstDash val="sysDash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55"/>
            <p:cNvSpPr txBox="1"/>
            <p:nvPr/>
          </p:nvSpPr>
          <p:spPr>
            <a:xfrm>
              <a:off x="1331641" y="1884967"/>
              <a:ext cx="484352" cy="59093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ko-KR" altLang="en-US" sz="800" dirty="0" smtClean="0"/>
                <a:t>석경당</a:t>
              </a:r>
              <a:r>
                <a:rPr lang="en-US" altLang="ko-KR" sz="800" dirty="0" smtClean="0"/>
                <a:t>:</a:t>
              </a:r>
              <a:endParaRPr lang="en-US" altLang="ko-KR" sz="800" dirty="0" smtClean="0">
                <a:sym typeface="Wingdings" panose="05000000000000000000" pitchFamily="2" charset="2"/>
              </a:endParaRPr>
            </a:p>
            <a:p>
              <a:pPr algn="r">
                <a:lnSpc>
                  <a:spcPct val="120000"/>
                </a:lnSpc>
              </a:pPr>
              <a:r>
                <a:rPr lang="ko-KR" altLang="en-US" sz="800" dirty="0" err="1" smtClean="0">
                  <a:sym typeface="Wingdings" panose="05000000000000000000" pitchFamily="2" charset="2"/>
                </a:rPr>
                <a:t>연운</a:t>
              </a:r>
              <a:r>
                <a:rPr lang="en-US" altLang="ko-KR" sz="800" dirty="0" smtClean="0">
                  <a:sym typeface="Wingdings" panose="05000000000000000000" pitchFamily="2" charset="2"/>
                </a:rPr>
                <a:t>16</a:t>
              </a:r>
              <a:r>
                <a:rPr lang="ko-KR" altLang="en-US" sz="800" dirty="0" smtClean="0">
                  <a:sym typeface="Wingdings" panose="05000000000000000000" pitchFamily="2" charset="2"/>
                </a:rPr>
                <a:t>주 이양</a:t>
              </a:r>
              <a:endParaRPr lang="en-US" altLang="ko-KR" sz="800" dirty="0" smtClean="0">
                <a:sym typeface="Wingdings" panose="05000000000000000000" pitchFamily="2" charset="2"/>
              </a:endParaRPr>
            </a:p>
            <a:p>
              <a:pPr algn="r">
                <a:lnSpc>
                  <a:spcPct val="120000"/>
                </a:lnSpc>
              </a:pPr>
              <a:r>
                <a:rPr lang="en-US" altLang="ko-KR" sz="800" dirty="0" smtClean="0">
                  <a:sym typeface="Wingdings" panose="05000000000000000000" pitchFamily="2" charset="2"/>
                </a:rPr>
                <a:t>936</a:t>
              </a:r>
              <a:endParaRPr lang="ko-KR" altLang="en-US" sz="800" dirty="0"/>
            </a:p>
          </p:txBody>
        </p:sp>
        <p:cxnSp>
          <p:nvCxnSpPr>
            <p:cNvPr id="18" name="구부러진 연결선 17"/>
            <p:cNvCxnSpPr/>
            <p:nvPr/>
          </p:nvCxnSpPr>
          <p:spPr>
            <a:xfrm flipH="1" flipV="1">
              <a:off x="1254129" y="907948"/>
              <a:ext cx="914400" cy="914400"/>
            </a:xfrm>
            <a:prstGeom prst="curvedConnector3">
              <a:avLst/>
            </a:prstGeom>
            <a:ln>
              <a:solidFill>
                <a:schemeClr val="accent3">
                  <a:lumMod val="75000"/>
                </a:schemeClr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/>
            <p:cNvSpPr txBox="1"/>
            <p:nvPr/>
          </p:nvSpPr>
          <p:spPr>
            <a:xfrm>
              <a:off x="251520" y="733128"/>
              <a:ext cx="1008113" cy="94641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ko-KR" altLang="en-US" sz="1050" b="1" dirty="0" smtClean="0"/>
                <a:t>서요</a:t>
              </a:r>
              <a:endParaRPr lang="en-US" altLang="ko-KR" sz="1050" b="1" dirty="0" smtClean="0"/>
            </a:p>
            <a:p>
              <a:pPr algn="ctr"/>
              <a:r>
                <a:rPr lang="en-US" altLang="ko-KR" sz="1000" dirty="0" smtClean="0">
                  <a:latin typeface="맑은 고딕"/>
                  <a:ea typeface="맑은 고딕"/>
                </a:rPr>
                <a:t>↓</a:t>
              </a:r>
              <a:endParaRPr lang="en-US" altLang="ko-KR" sz="1000" dirty="0"/>
            </a:p>
            <a:p>
              <a:pPr algn="ctr"/>
              <a:r>
                <a:rPr lang="ko-KR" altLang="en-US" sz="900" dirty="0" err="1" smtClean="0"/>
                <a:t>셀주크루트크</a:t>
              </a:r>
              <a:r>
                <a:rPr lang="ko-KR" altLang="en-US" sz="900" dirty="0" smtClean="0"/>
                <a:t> </a:t>
              </a:r>
              <a:r>
                <a:rPr lang="ko-KR" altLang="en-US" sz="900" dirty="0" err="1" smtClean="0"/>
                <a:t>멸</a:t>
              </a:r>
              <a:endParaRPr lang="en-US" altLang="ko-KR" sz="900" dirty="0" smtClean="0"/>
            </a:p>
            <a:p>
              <a:pPr algn="ctr"/>
              <a:r>
                <a:rPr lang="en-US" altLang="ko-KR" sz="800" dirty="0" smtClean="0"/>
                <a:t>(</a:t>
              </a:r>
              <a:r>
                <a:rPr lang="ko-KR" altLang="en-US" sz="800" dirty="0" smtClean="0"/>
                <a:t>십자군전쟁 중</a:t>
              </a:r>
              <a:endParaRPr lang="en-US" altLang="ko-KR" sz="800" dirty="0" smtClean="0"/>
            </a:p>
            <a:p>
              <a:pPr algn="ctr"/>
              <a:r>
                <a:rPr lang="ko-KR" altLang="en-US" sz="800" dirty="0" smtClean="0"/>
                <a:t> 기독교 대항세력</a:t>
              </a:r>
              <a:r>
                <a:rPr lang="en-US" altLang="ko-KR" sz="800" dirty="0" smtClean="0"/>
                <a:t>)</a:t>
              </a:r>
            </a:p>
            <a:p>
              <a:pPr marL="171450" indent="-171450">
                <a:buFont typeface="Wingdings"/>
                <a:buChar char="è"/>
              </a:pPr>
              <a:r>
                <a:rPr lang="ko-KR" altLang="en-US" sz="800" dirty="0" smtClean="0">
                  <a:sym typeface="Wingdings" panose="05000000000000000000" pitchFamily="2" charset="2"/>
                </a:rPr>
                <a:t>성 요한의 전설</a:t>
              </a:r>
              <a:endParaRPr lang="en-US" altLang="ko-KR" sz="800" dirty="0" smtClean="0">
                <a:sym typeface="Wingdings" panose="05000000000000000000" pitchFamily="2" charset="2"/>
              </a:endParaRPr>
            </a:p>
            <a:p>
              <a:pPr marL="171450" indent="-171450">
                <a:buFont typeface="Wingdings"/>
                <a:buChar char="è"/>
              </a:pPr>
              <a:r>
                <a:rPr lang="ko-KR" altLang="en-US" sz="800" dirty="0" smtClean="0">
                  <a:sym typeface="Wingdings" panose="05000000000000000000" pitchFamily="2" charset="2"/>
                </a:rPr>
                <a:t>지리상 발견 시작</a:t>
              </a:r>
              <a:endParaRPr lang="ko-KR" altLang="en-US" sz="800" dirty="0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79512" y="5559043"/>
            <a:ext cx="5616624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30000"/>
              </a:lnSpc>
              <a:buFont typeface="Arial" charset="0"/>
              <a:buChar char="•"/>
            </a:pPr>
            <a:r>
              <a:rPr lang="ko-KR" altLang="en-US" sz="1000" dirty="0" smtClean="0"/>
              <a:t>거란의 주요연표  </a:t>
            </a:r>
            <a:r>
              <a:rPr lang="en-US" altLang="ko-KR" sz="1000" dirty="0" smtClean="0"/>
              <a:t>: </a:t>
            </a:r>
            <a:r>
              <a:rPr lang="en-US" altLang="ko-KR" sz="1000" b="1" dirty="0" smtClean="0"/>
              <a:t>916</a:t>
            </a:r>
            <a:r>
              <a:rPr lang="ko-KR" altLang="en-US" sz="1000" b="1" dirty="0"/>
              <a:t> </a:t>
            </a:r>
            <a:r>
              <a:rPr lang="ko-KR" altLang="en-US" sz="1000" b="1" dirty="0" smtClean="0"/>
              <a:t>건국       </a:t>
            </a:r>
            <a:r>
              <a:rPr lang="en-US" altLang="ko-KR" sz="1000" b="1" dirty="0" smtClean="0"/>
              <a:t>926 </a:t>
            </a:r>
            <a:r>
              <a:rPr lang="ko-KR" altLang="en-US" sz="1000" b="1" dirty="0" smtClean="0"/>
              <a:t>발해멸망      </a:t>
            </a:r>
            <a:r>
              <a:rPr lang="en-US" altLang="ko-KR" sz="1000" b="1" dirty="0" smtClean="0"/>
              <a:t>936  </a:t>
            </a:r>
            <a:r>
              <a:rPr lang="ko-KR" altLang="en-US" sz="1000" b="1" dirty="0" err="1" smtClean="0"/>
              <a:t>연운</a:t>
            </a:r>
            <a:r>
              <a:rPr lang="en-US" altLang="ko-KR" sz="1000" b="1" dirty="0" smtClean="0"/>
              <a:t>16</a:t>
            </a:r>
            <a:r>
              <a:rPr lang="ko-KR" altLang="en-US" sz="1000" b="1" dirty="0" smtClean="0"/>
              <a:t>주 확보</a:t>
            </a:r>
            <a:endParaRPr lang="en-US" altLang="ko-KR" sz="1000" b="1" dirty="0" smtClean="0"/>
          </a:p>
          <a:p>
            <a:pPr marL="171450" indent="-171450">
              <a:lnSpc>
                <a:spcPct val="130000"/>
              </a:lnSpc>
              <a:buFont typeface="Arial" charset="0"/>
              <a:buChar char="•"/>
            </a:pPr>
            <a:r>
              <a:rPr lang="ko-KR" altLang="en-US" sz="1000" dirty="0" smtClean="0"/>
              <a:t>금의 시조 </a:t>
            </a:r>
            <a:r>
              <a:rPr lang="ko-KR" altLang="en-US" sz="1000" dirty="0" err="1" smtClean="0"/>
              <a:t>아골타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(</a:t>
            </a:r>
            <a:r>
              <a:rPr lang="ko-KR" altLang="en-US" sz="1000" dirty="0" err="1" smtClean="0"/>
              <a:t>아이쉰저러</a:t>
            </a:r>
            <a:r>
              <a:rPr lang="en-US" altLang="ko-KR" sz="1000" dirty="0" smtClean="0"/>
              <a:t>=</a:t>
            </a:r>
            <a:r>
              <a:rPr lang="ko-KR" altLang="en-US" sz="1000" dirty="0" err="1" smtClean="0"/>
              <a:t>애신각라</a:t>
            </a:r>
            <a:r>
              <a:rPr lang="en-US" altLang="ko-KR" sz="1000" dirty="0" smtClean="0"/>
              <a:t>) ; </a:t>
            </a:r>
            <a:r>
              <a:rPr lang="ko-KR" altLang="en-US" sz="1000" dirty="0" smtClean="0"/>
              <a:t>신라 </a:t>
            </a:r>
            <a:r>
              <a:rPr lang="ko-KR" altLang="en-US" sz="1000" dirty="0" err="1" smtClean="0"/>
              <a:t>경주김씨의</a:t>
            </a:r>
            <a:r>
              <a:rPr lang="ko-KR" altLang="en-US" sz="1000" dirty="0" smtClean="0"/>
              <a:t> 후예</a:t>
            </a:r>
            <a:endParaRPr lang="en-US" altLang="ko-KR" sz="1000" dirty="0" smtClean="0"/>
          </a:p>
          <a:p>
            <a:pPr marL="171450" indent="-171450">
              <a:lnSpc>
                <a:spcPct val="130000"/>
              </a:lnSpc>
              <a:buFont typeface="Arial" charset="0"/>
              <a:buChar char="•"/>
            </a:pPr>
            <a:r>
              <a:rPr lang="ko-KR" altLang="en-US" sz="1000" dirty="0" smtClean="0"/>
              <a:t>후진 석경당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거란 도움으로 후진 건국 </a:t>
            </a:r>
            <a:r>
              <a:rPr lang="en-US" altLang="ko-KR" sz="1000" dirty="0" smtClean="0">
                <a:sym typeface="Wingdings" panose="05000000000000000000" pitchFamily="2" charset="2"/>
              </a:rPr>
              <a:t> </a:t>
            </a:r>
            <a:r>
              <a:rPr lang="ko-KR" altLang="en-US" sz="1000" dirty="0" smtClean="0">
                <a:sym typeface="Wingdings" panose="05000000000000000000" pitchFamily="2" charset="2"/>
              </a:rPr>
              <a:t>만리장성 아래 </a:t>
            </a:r>
            <a:r>
              <a:rPr lang="ko-KR" altLang="en-US" sz="1000" dirty="0" err="1" smtClean="0">
                <a:sym typeface="Wingdings" panose="05000000000000000000" pitchFamily="2" charset="2"/>
              </a:rPr>
              <a:t>연운</a:t>
            </a:r>
            <a:r>
              <a:rPr lang="ko-KR" altLang="en-US" sz="1000" dirty="0" smtClean="0">
                <a:sym typeface="Wingdings" panose="05000000000000000000" pitchFamily="2" charset="2"/>
              </a:rPr>
              <a:t> </a:t>
            </a:r>
            <a:r>
              <a:rPr lang="en-US" altLang="ko-KR" sz="1000" dirty="0" smtClean="0">
                <a:sym typeface="Wingdings" panose="05000000000000000000" pitchFamily="2" charset="2"/>
              </a:rPr>
              <a:t>16</a:t>
            </a:r>
            <a:r>
              <a:rPr lang="ko-KR" altLang="en-US" sz="1000" dirty="0" smtClean="0">
                <a:sym typeface="Wingdings" panose="05000000000000000000" pitchFamily="2" charset="2"/>
              </a:rPr>
              <a:t>주를 금에게 이양</a:t>
            </a:r>
            <a:endParaRPr lang="en-US" altLang="ko-KR" sz="1000" dirty="0" smtClean="0">
              <a:sym typeface="Wingdings" panose="05000000000000000000" pitchFamily="2" charset="2"/>
            </a:endParaRPr>
          </a:p>
          <a:p>
            <a:pPr marL="171450" indent="-171450">
              <a:lnSpc>
                <a:spcPct val="130000"/>
              </a:lnSpc>
              <a:buFont typeface="Arial" charset="0"/>
              <a:buChar char="•"/>
            </a:pPr>
            <a:r>
              <a:rPr lang="ko-KR" altLang="en-US" sz="1000" dirty="0" smtClean="0">
                <a:sym typeface="Wingdings" panose="05000000000000000000" pitchFamily="2" charset="2"/>
              </a:rPr>
              <a:t>후주 세종 </a:t>
            </a:r>
            <a:r>
              <a:rPr lang="en-US" altLang="ko-KR" sz="1000" dirty="0" smtClean="0">
                <a:sym typeface="Wingdings" panose="05000000000000000000" pitchFamily="2" charset="2"/>
              </a:rPr>
              <a:t> </a:t>
            </a:r>
            <a:r>
              <a:rPr lang="ko-KR" altLang="en-US" sz="1000" dirty="0" smtClean="0">
                <a:sym typeface="Wingdings" panose="05000000000000000000" pitchFamily="2" charset="2"/>
              </a:rPr>
              <a:t>호위무사 조광윤에게 왕위 선양 </a:t>
            </a:r>
            <a:r>
              <a:rPr lang="en-US" altLang="ko-KR" sz="1000" dirty="0" smtClean="0">
                <a:sym typeface="Wingdings" panose="05000000000000000000" pitchFamily="2" charset="2"/>
              </a:rPr>
              <a:t> </a:t>
            </a:r>
            <a:r>
              <a:rPr lang="ko-KR" altLang="en-US" sz="1000" dirty="0" smtClean="0">
                <a:sym typeface="Wingdings" panose="05000000000000000000" pitchFamily="2" charset="2"/>
              </a:rPr>
              <a:t>송 건국</a:t>
            </a:r>
            <a:endParaRPr lang="en-US" altLang="ko-KR" sz="1000" dirty="0" smtClean="0">
              <a:sym typeface="Wingdings" panose="05000000000000000000" pitchFamily="2" charset="2"/>
            </a:endParaRPr>
          </a:p>
          <a:p>
            <a:pPr marL="171450" indent="-171450">
              <a:lnSpc>
                <a:spcPct val="130000"/>
              </a:lnSpc>
              <a:buFont typeface="Arial" charset="0"/>
              <a:buChar char="•"/>
            </a:pPr>
            <a:r>
              <a:rPr lang="ko-KR" altLang="en-US" sz="1000" dirty="0" smtClean="0">
                <a:sym typeface="Wingdings" panose="05000000000000000000" pitchFamily="2" charset="2"/>
              </a:rPr>
              <a:t>송의 멸망 </a:t>
            </a:r>
            <a:r>
              <a:rPr lang="en-US" altLang="ko-KR" sz="1000" dirty="0" smtClean="0">
                <a:sym typeface="Wingdings" panose="05000000000000000000" pitchFamily="2" charset="2"/>
              </a:rPr>
              <a:t>: </a:t>
            </a:r>
            <a:r>
              <a:rPr lang="ko-KR" altLang="en-US" sz="1000" dirty="0" smtClean="0">
                <a:sym typeface="Wingdings" panose="05000000000000000000" pitchFamily="2" charset="2"/>
              </a:rPr>
              <a:t>정강의 변 </a:t>
            </a:r>
            <a:r>
              <a:rPr lang="en-US" altLang="ko-KR" sz="1000" dirty="0" smtClean="0">
                <a:sym typeface="Wingdings" panose="05000000000000000000" pitchFamily="2" charset="2"/>
              </a:rPr>
              <a:t>(</a:t>
            </a:r>
            <a:r>
              <a:rPr lang="ko-KR" altLang="en-US" sz="1000" dirty="0" smtClean="0">
                <a:sym typeface="Wingdings" panose="05000000000000000000" pitchFamily="2" charset="2"/>
              </a:rPr>
              <a:t>금에 의해 </a:t>
            </a:r>
            <a:r>
              <a:rPr lang="ko-KR" altLang="en-US" sz="1000" dirty="0" err="1" smtClean="0">
                <a:sym typeface="Wingdings" panose="05000000000000000000" pitchFamily="2" charset="2"/>
              </a:rPr>
              <a:t>휘종</a:t>
            </a:r>
            <a:r>
              <a:rPr lang="en-US" altLang="ko-KR" sz="1000" dirty="0" smtClean="0">
                <a:sym typeface="Wingdings" panose="05000000000000000000" pitchFamily="2" charset="2"/>
              </a:rPr>
              <a:t>, </a:t>
            </a:r>
            <a:r>
              <a:rPr lang="ko-KR" altLang="en-US" sz="1000" dirty="0" err="1" smtClean="0">
                <a:sym typeface="Wingdings" panose="05000000000000000000" pitchFamily="2" charset="2"/>
              </a:rPr>
              <a:t>흠종</a:t>
            </a:r>
            <a:r>
              <a:rPr lang="ko-KR" altLang="en-US" sz="1000" dirty="0" smtClean="0">
                <a:sym typeface="Wingdings" panose="05000000000000000000" pitchFamily="2" charset="2"/>
              </a:rPr>
              <a:t> 사로잡힘</a:t>
            </a:r>
            <a:r>
              <a:rPr lang="en-US" altLang="ko-KR" sz="1000" dirty="0" smtClean="0">
                <a:sym typeface="Wingdings" panose="05000000000000000000" pitchFamily="2" charset="2"/>
              </a:rPr>
              <a:t>)  </a:t>
            </a:r>
            <a:r>
              <a:rPr lang="ko-KR" altLang="en-US" sz="1000" dirty="0" err="1" smtClean="0">
                <a:sym typeface="Wingdings" panose="05000000000000000000" pitchFamily="2" charset="2"/>
              </a:rPr>
              <a:t>남송</a:t>
            </a:r>
            <a:r>
              <a:rPr lang="ko-KR" altLang="en-US" sz="1000" dirty="0" smtClean="0">
                <a:sym typeface="Wingdings" panose="05000000000000000000" pitchFamily="2" charset="2"/>
              </a:rPr>
              <a:t> 이전</a:t>
            </a:r>
            <a:endParaRPr lang="en-US" altLang="ko-KR" sz="1000" dirty="0" smtClean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5893720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32656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 Frame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6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]  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중국고대사 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진시황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한무제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1073769"/>
            <a:ext cx="700376" cy="6832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000" dirty="0" err="1" smtClean="0"/>
              <a:t>삼황오제</a:t>
            </a:r>
            <a:endParaRPr lang="en-US" altLang="ko-KR" sz="1000" dirty="0" smtClean="0"/>
          </a:p>
          <a:p>
            <a:pPr algn="ctr">
              <a:lnSpc>
                <a:spcPct val="120000"/>
              </a:lnSpc>
            </a:pPr>
            <a:r>
              <a:rPr lang="en-US" altLang="ko-KR" sz="900" dirty="0" smtClean="0"/>
              <a:t>??</a:t>
            </a:r>
            <a:r>
              <a:rPr lang="ko-KR" altLang="en-US" sz="900" dirty="0" smtClean="0"/>
              <a:t>복희</a:t>
            </a:r>
            <a:r>
              <a:rPr lang="en-US" altLang="ko-KR" sz="900" dirty="0" smtClean="0"/>
              <a:t>, </a:t>
            </a:r>
          </a:p>
          <a:p>
            <a:pPr algn="ctr">
              <a:lnSpc>
                <a:spcPct val="120000"/>
              </a:lnSpc>
            </a:pPr>
            <a:r>
              <a:rPr lang="ko-KR" altLang="en-US" sz="900" dirty="0" err="1" smtClean="0"/>
              <a:t>염제</a:t>
            </a:r>
            <a:r>
              <a:rPr lang="en-US" altLang="ko-KR" sz="900" dirty="0" smtClean="0"/>
              <a:t>(</a:t>
            </a:r>
            <a:r>
              <a:rPr lang="ko-KR" altLang="en-US" sz="900" dirty="0" err="1" smtClean="0"/>
              <a:t>신농</a:t>
            </a:r>
            <a:r>
              <a:rPr lang="en-US" altLang="ko-KR" sz="900" dirty="0" smtClean="0"/>
              <a:t>), </a:t>
            </a:r>
            <a:r>
              <a:rPr lang="ko-KR" altLang="en-US" sz="900" dirty="0" smtClean="0"/>
              <a:t>황제</a:t>
            </a:r>
            <a:endParaRPr lang="ko-KR" altLang="en-US" sz="900" dirty="0"/>
          </a:p>
        </p:txBody>
      </p:sp>
      <p:sp>
        <p:nvSpPr>
          <p:cNvPr id="5" name="TextBox 4"/>
          <p:cNvSpPr txBox="1"/>
          <p:nvPr/>
        </p:nvSpPr>
        <p:spPr>
          <a:xfrm>
            <a:off x="2195736" y="2441610"/>
            <a:ext cx="530208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 smtClean="0"/>
              <a:t>=</a:t>
            </a:r>
            <a:r>
              <a:rPr lang="ko-KR" altLang="en-US" sz="900" dirty="0" smtClean="0"/>
              <a:t>은</a:t>
            </a:r>
            <a:endParaRPr lang="en-US" altLang="ko-KR" sz="900" dirty="0" smtClean="0"/>
          </a:p>
          <a:p>
            <a:pPr>
              <a:lnSpc>
                <a:spcPct val="120000"/>
              </a:lnSpc>
            </a:pPr>
            <a:r>
              <a:rPr lang="ko-KR" altLang="en-US" sz="900" dirty="0" smtClean="0"/>
              <a:t>갑골문자</a:t>
            </a:r>
            <a:endParaRPr lang="ko-KR" altLang="en-US" sz="900" dirty="0"/>
          </a:p>
        </p:txBody>
      </p:sp>
      <p:cxnSp>
        <p:nvCxnSpPr>
          <p:cNvPr id="7" name="직선 연결선 6"/>
          <p:cNvCxnSpPr>
            <a:endCxn id="5" idx="0"/>
          </p:cNvCxnSpPr>
          <p:nvPr/>
        </p:nvCxnSpPr>
        <p:spPr>
          <a:xfrm>
            <a:off x="2447764" y="1727299"/>
            <a:ext cx="13076" cy="71431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627784" y="2807419"/>
            <a:ext cx="1008112" cy="4985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900" b="1" dirty="0" smtClean="0"/>
              <a:t>   서주</a:t>
            </a:r>
            <a:r>
              <a:rPr lang="en-US" altLang="ko-KR" sz="800" dirty="0" smtClean="0"/>
              <a:t>(</a:t>
            </a:r>
            <a:r>
              <a:rPr lang="ko-KR" altLang="en-US" sz="800" dirty="0" smtClean="0"/>
              <a:t>호경</a:t>
            </a:r>
            <a:r>
              <a:rPr lang="en-US" altLang="ko-KR" sz="800" dirty="0" smtClean="0"/>
              <a:t>)</a:t>
            </a:r>
            <a:r>
              <a:rPr lang="ko-KR" altLang="en-US" sz="800" dirty="0" smtClean="0"/>
              <a:t> </a:t>
            </a:r>
            <a:endParaRPr lang="en-US" altLang="ko-KR" sz="800" dirty="0" smtClean="0"/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ym typeface="Wingdings" panose="05000000000000000000" pitchFamily="2" charset="2"/>
              </a:rPr>
              <a:t></a:t>
            </a:r>
            <a:r>
              <a:rPr lang="en-US" altLang="ko-KR" sz="800" dirty="0" smtClean="0">
                <a:sym typeface="Wingdings" panose="05000000000000000000" pitchFamily="2" charset="2"/>
              </a:rPr>
              <a:t>(</a:t>
            </a:r>
            <a:r>
              <a:rPr lang="ko-KR" altLang="en-US" sz="800" dirty="0" err="1" smtClean="0">
                <a:sym typeface="Wingdings" panose="05000000000000000000" pitchFamily="2" charset="2"/>
              </a:rPr>
              <a:t>건륭</a:t>
            </a:r>
            <a:r>
              <a:rPr lang="en-US" altLang="ko-KR" sz="800" dirty="0" smtClean="0">
                <a:sym typeface="Wingdings" panose="05000000000000000000" pitchFamily="2" charset="2"/>
              </a:rPr>
              <a:t>(</a:t>
            </a:r>
            <a:r>
              <a:rPr lang="ko-KR" altLang="en-US" sz="800" dirty="0" smtClean="0">
                <a:sym typeface="Wingdings" panose="05000000000000000000" pitchFamily="2" charset="2"/>
              </a:rPr>
              <a:t>흉노</a:t>
            </a:r>
            <a:r>
              <a:rPr lang="en-US" altLang="ko-KR" sz="800" dirty="0" smtClean="0">
                <a:sym typeface="Wingdings" panose="05000000000000000000" pitchFamily="2" charset="2"/>
              </a:rPr>
              <a:t>)</a:t>
            </a:r>
            <a:r>
              <a:rPr lang="ko-KR" altLang="en-US" sz="800" dirty="0" smtClean="0">
                <a:sym typeface="Wingdings" panose="05000000000000000000" pitchFamily="2" charset="2"/>
              </a:rPr>
              <a:t>침입</a:t>
            </a:r>
            <a:r>
              <a:rPr lang="en-US" altLang="ko-KR" sz="800" dirty="0" smtClean="0">
                <a:sym typeface="Wingdings" panose="05000000000000000000" pitchFamily="2" charset="2"/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ym typeface="Wingdings" panose="05000000000000000000" pitchFamily="2" charset="2"/>
              </a:rPr>
              <a:t> </a:t>
            </a:r>
            <a:r>
              <a:rPr lang="ko-KR" altLang="en-US" sz="900" b="1" dirty="0" smtClean="0">
                <a:sym typeface="Wingdings" panose="05000000000000000000" pitchFamily="2" charset="2"/>
              </a:rPr>
              <a:t>동주</a:t>
            </a:r>
            <a:r>
              <a:rPr lang="en-US" altLang="ko-KR" sz="800" dirty="0" smtClean="0">
                <a:sym typeface="Wingdings" panose="05000000000000000000" pitchFamily="2" charset="2"/>
              </a:rPr>
              <a:t>(</a:t>
            </a:r>
            <a:r>
              <a:rPr lang="ko-KR" altLang="en-US" sz="800" dirty="0" smtClean="0">
                <a:sym typeface="Wingdings" panose="05000000000000000000" pitchFamily="2" charset="2"/>
              </a:rPr>
              <a:t>낙양</a:t>
            </a:r>
            <a:r>
              <a:rPr lang="en-US" altLang="ko-KR" sz="800" dirty="0" smtClean="0">
                <a:sym typeface="Wingdings" panose="05000000000000000000" pitchFamily="2" charset="2"/>
              </a:rPr>
              <a:t>)</a:t>
            </a:r>
            <a:endParaRPr lang="ko-KR" altLang="en-US" sz="800" dirty="0"/>
          </a:p>
        </p:txBody>
      </p:sp>
      <p:cxnSp>
        <p:nvCxnSpPr>
          <p:cNvPr id="9" name="직선 연결선 8"/>
          <p:cNvCxnSpPr/>
          <p:nvPr/>
        </p:nvCxnSpPr>
        <p:spPr>
          <a:xfrm>
            <a:off x="3023828" y="1727299"/>
            <a:ext cx="13076" cy="104400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화살표 연결선 10"/>
          <p:cNvCxnSpPr/>
          <p:nvPr/>
        </p:nvCxnSpPr>
        <p:spPr>
          <a:xfrm>
            <a:off x="3203848" y="1217785"/>
            <a:ext cx="648072" cy="0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/>
          <p:nvPr/>
        </p:nvCxnSpPr>
        <p:spPr>
          <a:xfrm flipV="1">
            <a:off x="3184612" y="1073769"/>
            <a:ext cx="667308" cy="150216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화살표 연결선 14"/>
          <p:cNvCxnSpPr/>
          <p:nvPr/>
        </p:nvCxnSpPr>
        <p:spPr>
          <a:xfrm>
            <a:off x="3220584" y="1228760"/>
            <a:ext cx="631336" cy="133041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/>
          <p:nvPr/>
        </p:nvCxnSpPr>
        <p:spPr>
          <a:xfrm flipV="1">
            <a:off x="3203848" y="995561"/>
            <a:ext cx="592864" cy="222224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>
            <a:off x="3212216" y="1213595"/>
            <a:ext cx="601232" cy="266245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873692" y="836712"/>
            <a:ext cx="62629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ko-KR" sz="900" dirty="0" smtClean="0"/>
              <a:t>100</a:t>
            </a:r>
            <a:r>
              <a:rPr lang="ko-KR" altLang="en-US" sz="900" dirty="0" smtClean="0"/>
              <a:t>개의 </a:t>
            </a:r>
            <a:endParaRPr lang="en-US" altLang="ko-KR" sz="900" dirty="0" smtClean="0"/>
          </a:p>
          <a:p>
            <a:pPr algn="ctr"/>
            <a:r>
              <a:rPr lang="ko-KR" altLang="en-US" sz="900" dirty="0" smtClean="0"/>
              <a:t>제후국 시대 </a:t>
            </a:r>
            <a:endParaRPr lang="ko-KR" altLang="en-US" sz="900" dirty="0"/>
          </a:p>
        </p:txBody>
      </p:sp>
      <p:sp>
        <p:nvSpPr>
          <p:cNvPr id="23" name="TextBox 22"/>
          <p:cNvSpPr txBox="1"/>
          <p:nvPr/>
        </p:nvSpPr>
        <p:spPr>
          <a:xfrm>
            <a:off x="3941020" y="1989650"/>
            <a:ext cx="53020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900" b="1" dirty="0" smtClean="0"/>
              <a:t>전국 </a:t>
            </a:r>
            <a:r>
              <a:rPr lang="en-US" altLang="ko-KR" sz="900" b="1" dirty="0" smtClean="0"/>
              <a:t>7</a:t>
            </a:r>
            <a:r>
              <a:rPr lang="ko-KR" altLang="en-US" sz="900" b="1" dirty="0" err="1" smtClean="0"/>
              <a:t>웅</a:t>
            </a:r>
            <a:endParaRPr lang="ko-KR" altLang="en-US" sz="900" b="1" dirty="0"/>
          </a:p>
        </p:txBody>
      </p:sp>
      <p:cxnSp>
        <p:nvCxnSpPr>
          <p:cNvPr id="24" name="직선 연결선 23"/>
          <p:cNvCxnSpPr/>
          <p:nvPr/>
        </p:nvCxnSpPr>
        <p:spPr>
          <a:xfrm>
            <a:off x="4173765" y="2225897"/>
            <a:ext cx="13076" cy="219600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춘추전국시대 지도에 대한 이미지 검색결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431854"/>
            <a:ext cx="2346585" cy="2159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49" name="그룹 2048"/>
          <p:cNvGrpSpPr/>
          <p:nvPr/>
        </p:nvGrpSpPr>
        <p:grpSpPr>
          <a:xfrm>
            <a:off x="3652696" y="4818185"/>
            <a:ext cx="1351352" cy="1224136"/>
            <a:chOff x="3436672" y="3501008"/>
            <a:chExt cx="1351352" cy="1224136"/>
          </a:xfrm>
        </p:grpSpPr>
        <p:sp>
          <p:nvSpPr>
            <p:cNvPr id="27" name="직사각형 26"/>
            <p:cNvSpPr/>
            <p:nvPr/>
          </p:nvSpPr>
          <p:spPr>
            <a:xfrm>
              <a:off x="3436672" y="3506640"/>
              <a:ext cx="1351352" cy="1218504"/>
            </a:xfrm>
            <a:prstGeom prst="rect">
              <a:avLst/>
            </a:prstGeom>
            <a:noFill/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8" name="직선 연결선 27"/>
            <p:cNvCxnSpPr>
              <a:stCxn id="27" idx="1"/>
              <a:endCxn id="27" idx="3"/>
            </p:cNvCxnSpPr>
            <p:nvPr/>
          </p:nvCxnSpPr>
          <p:spPr>
            <a:xfrm>
              <a:off x="3436672" y="4115892"/>
              <a:ext cx="1351352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/>
            <p:cNvCxnSpPr/>
            <p:nvPr/>
          </p:nvCxnSpPr>
          <p:spPr>
            <a:xfrm flipH="1" flipV="1">
              <a:off x="4211959" y="3501008"/>
              <a:ext cx="1" cy="122413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3707904" y="3645024"/>
              <a:ext cx="1032156" cy="9848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ko-KR" altLang="en-US" sz="1200" b="1" dirty="0" smtClean="0">
                  <a:solidFill>
                    <a:srgbClr val="000099"/>
                  </a:solidFill>
                </a:rPr>
                <a:t>진</a:t>
              </a:r>
              <a:endParaRPr lang="en-US" altLang="ko-KR" sz="1200" b="1" dirty="0" smtClean="0">
                <a:solidFill>
                  <a:srgbClr val="000099"/>
                </a:solidFill>
              </a:endParaRPr>
            </a:p>
            <a:p>
              <a:r>
                <a:rPr lang="en-US" altLang="ko-KR" sz="1000" b="1" dirty="0" smtClean="0"/>
                <a:t>            </a:t>
              </a:r>
              <a:r>
                <a:rPr lang="ko-KR" altLang="en-US" sz="1000" b="1" dirty="0" smtClean="0"/>
                <a:t>조</a:t>
              </a:r>
              <a:r>
                <a:rPr lang="en-US" altLang="ko-KR" sz="1000" b="1" dirty="0" smtClean="0"/>
                <a:t>     </a:t>
              </a:r>
              <a:r>
                <a:rPr lang="ko-KR" altLang="en-US" sz="1000" b="1" dirty="0"/>
                <a:t>연</a:t>
              </a:r>
              <a:endParaRPr lang="en-US" altLang="ko-KR" sz="1000" b="1" dirty="0"/>
            </a:p>
            <a:p>
              <a:r>
                <a:rPr lang="en-US" altLang="ko-KR" sz="1000" b="1" dirty="0" smtClean="0"/>
                <a:t>            </a:t>
              </a:r>
              <a:r>
                <a:rPr lang="ko-KR" altLang="en-US" sz="1000" b="1" dirty="0" smtClean="0"/>
                <a:t>위</a:t>
              </a:r>
              <a:r>
                <a:rPr lang="en-US" altLang="ko-KR" sz="1000" b="1" dirty="0" smtClean="0"/>
                <a:t>   </a:t>
              </a:r>
            </a:p>
            <a:p>
              <a:r>
                <a:rPr lang="en-US" altLang="ko-KR" sz="1000" b="1" dirty="0"/>
                <a:t> </a:t>
              </a:r>
              <a:r>
                <a:rPr lang="en-US" altLang="ko-KR" sz="1000" b="1" dirty="0" smtClean="0"/>
                <a:t>           </a:t>
              </a:r>
              <a:r>
                <a:rPr lang="ko-KR" altLang="en-US" sz="1000" b="1" dirty="0" smtClean="0"/>
                <a:t>한</a:t>
              </a:r>
              <a:r>
                <a:rPr lang="en-US" altLang="ko-KR" sz="1000" b="1" dirty="0" smtClean="0"/>
                <a:t>     </a:t>
              </a:r>
              <a:r>
                <a:rPr lang="ko-KR" altLang="en-US" sz="1000" b="1" dirty="0" smtClean="0"/>
                <a:t>제</a:t>
              </a:r>
              <a:r>
                <a:rPr lang="en-US" altLang="ko-KR" sz="1000" b="1" dirty="0" smtClean="0"/>
                <a:t> </a:t>
              </a:r>
            </a:p>
            <a:p>
              <a:endParaRPr lang="en-US" altLang="ko-KR" sz="1000" b="1" dirty="0"/>
            </a:p>
            <a:p>
              <a:r>
                <a:rPr lang="ko-KR" altLang="en-US" sz="1200" b="1" dirty="0" smtClean="0"/>
                <a:t>초</a:t>
              </a:r>
              <a:endParaRPr lang="ko-KR" altLang="en-US" sz="1200" b="1" dirty="0"/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2625915" y="3467675"/>
            <a:ext cx="1008112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900" b="1" dirty="0" smtClean="0"/>
              <a:t>천자 시작</a:t>
            </a:r>
            <a:endParaRPr lang="en-US" altLang="ko-KR" sz="900" b="1" dirty="0" smtClean="0"/>
          </a:p>
          <a:p>
            <a:pPr>
              <a:lnSpc>
                <a:spcPct val="120000"/>
              </a:lnSpc>
            </a:pPr>
            <a:r>
              <a:rPr lang="ko-KR" altLang="en-US" sz="900" b="1" dirty="0" err="1" smtClean="0"/>
              <a:t>호적제</a:t>
            </a:r>
            <a:r>
              <a:rPr lang="en-US" altLang="ko-KR" sz="900" b="1" dirty="0" smtClean="0"/>
              <a:t>, </a:t>
            </a:r>
            <a:r>
              <a:rPr lang="ko-KR" altLang="en-US" sz="900" b="1" dirty="0" smtClean="0"/>
              <a:t>장자상속</a:t>
            </a:r>
            <a:endParaRPr lang="en-US" altLang="ko-KR" sz="900" b="1" dirty="0" smtClean="0"/>
          </a:p>
          <a:p>
            <a:pPr>
              <a:lnSpc>
                <a:spcPct val="120000"/>
              </a:lnSpc>
            </a:pPr>
            <a:r>
              <a:rPr lang="ko-KR" altLang="en-US" sz="900" b="1" dirty="0" smtClean="0">
                <a:solidFill>
                  <a:srgbClr val="FF0000"/>
                </a:solidFill>
              </a:rPr>
              <a:t>제</a:t>
            </a:r>
            <a:r>
              <a:rPr lang="en-US" altLang="ko-KR" sz="900" b="1" dirty="0" smtClean="0">
                <a:solidFill>
                  <a:srgbClr val="FF0000"/>
                </a:solidFill>
              </a:rPr>
              <a:t>’</a:t>
            </a:r>
            <a:r>
              <a:rPr lang="ko-KR" altLang="en-US" sz="900" b="1" dirty="0" err="1" smtClean="0">
                <a:solidFill>
                  <a:srgbClr val="FF0000"/>
                </a:solidFill>
              </a:rPr>
              <a:t>례</a:t>
            </a:r>
            <a:r>
              <a:rPr lang="en-US" altLang="ko-KR" sz="900" b="1" dirty="0" smtClean="0">
                <a:solidFill>
                  <a:srgbClr val="FF0000"/>
                </a:solidFill>
              </a:rPr>
              <a:t>’</a:t>
            </a:r>
            <a:r>
              <a:rPr lang="ko-KR" altLang="en-US" sz="900" b="1" dirty="0" smtClean="0"/>
              <a:t> 중시</a:t>
            </a:r>
            <a:endParaRPr lang="en-US" altLang="ko-KR" sz="900" b="1" dirty="0" smtClean="0"/>
          </a:p>
          <a:p>
            <a:pPr>
              <a:lnSpc>
                <a:spcPct val="120000"/>
              </a:lnSpc>
            </a:pPr>
            <a:r>
              <a:rPr lang="en-US" altLang="ko-KR" sz="900" b="1" dirty="0" smtClean="0">
                <a:sym typeface="Wingdings" panose="05000000000000000000" pitchFamily="2" charset="2"/>
              </a:rPr>
              <a:t> </a:t>
            </a:r>
            <a:r>
              <a:rPr lang="ko-KR" altLang="en-US" sz="900" b="1" dirty="0" smtClean="0">
                <a:sym typeface="Wingdings" panose="05000000000000000000" pitchFamily="2" charset="2"/>
              </a:rPr>
              <a:t>청동기유물 多</a:t>
            </a:r>
            <a:endParaRPr lang="ko-KR" altLang="en-US" sz="800" dirty="0"/>
          </a:p>
        </p:txBody>
      </p:sp>
      <p:sp>
        <p:nvSpPr>
          <p:cNvPr id="36" name="TextBox 35"/>
          <p:cNvSpPr txBox="1"/>
          <p:nvPr/>
        </p:nvSpPr>
        <p:spPr>
          <a:xfrm>
            <a:off x="611560" y="1001761"/>
            <a:ext cx="82809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 smtClean="0"/>
              <a:t>           </a:t>
            </a:r>
            <a:r>
              <a:rPr lang="ko-KR" altLang="en-US" sz="2000" b="1" dirty="0" smtClean="0"/>
              <a:t>하    상    주        춘추        진          한        삼국                  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r>
              <a:rPr lang="en-US" altLang="ko-KR" sz="2000" b="1" dirty="0"/>
              <a:t> </a:t>
            </a:r>
            <a:r>
              <a:rPr lang="en-US" altLang="ko-KR" sz="2000" b="1" dirty="0" smtClean="0"/>
              <a:t>                                   </a:t>
            </a:r>
            <a:r>
              <a:rPr lang="ko-KR" altLang="en-US" sz="2000" b="1" dirty="0" smtClean="0"/>
              <a:t>전국                              </a:t>
            </a:r>
            <a:endParaRPr lang="ko-KR" altLang="en-US" sz="20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4221812" y="4026097"/>
            <a:ext cx="734272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900" dirty="0" smtClean="0"/>
              <a:t>주 천자</a:t>
            </a:r>
            <a:endParaRPr lang="en-US" altLang="ko-KR" sz="900" dirty="0" smtClean="0"/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ym typeface="Wingdings" panose="05000000000000000000" pitchFamily="2" charset="2"/>
              </a:rPr>
              <a:t></a:t>
            </a:r>
            <a:r>
              <a:rPr lang="ko-KR" altLang="en-US" sz="900" dirty="0" smtClean="0"/>
              <a:t>제후 승인</a:t>
            </a:r>
            <a:endParaRPr lang="ko-KR" altLang="en-US" sz="900" dirty="0"/>
          </a:p>
        </p:txBody>
      </p:sp>
      <p:sp>
        <p:nvSpPr>
          <p:cNvPr id="39" name="TextBox 38"/>
          <p:cNvSpPr txBox="1"/>
          <p:nvPr/>
        </p:nvSpPr>
        <p:spPr>
          <a:xfrm>
            <a:off x="3103819" y="5106584"/>
            <a:ext cx="530208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900" dirty="0" err="1" smtClean="0"/>
              <a:t>북조</a:t>
            </a:r>
            <a:r>
              <a:rPr lang="en-US" altLang="ko-KR" sz="900" dirty="0" smtClean="0"/>
              <a:t>(</a:t>
            </a:r>
            <a:r>
              <a:rPr lang="ko-KR" altLang="en-US" sz="900" dirty="0" smtClean="0"/>
              <a:t>유목</a:t>
            </a:r>
            <a:r>
              <a:rPr lang="en-US" altLang="ko-KR" sz="900" dirty="0" smtClean="0"/>
              <a:t>)</a:t>
            </a:r>
          </a:p>
          <a:p>
            <a:pPr algn="ctr">
              <a:lnSpc>
                <a:spcPct val="120000"/>
              </a:lnSpc>
            </a:pPr>
            <a:r>
              <a:rPr lang="ko-KR" altLang="en-US" sz="900" dirty="0" smtClean="0">
                <a:latin typeface="맑은 고딕"/>
                <a:ea typeface="맑은 고딕"/>
              </a:rPr>
              <a:t>↑</a:t>
            </a:r>
            <a:endParaRPr lang="en-US" altLang="ko-KR" sz="900" dirty="0" smtClean="0">
              <a:latin typeface="맑은 고딕"/>
              <a:ea typeface="맑은 고딕"/>
            </a:endParaRPr>
          </a:p>
          <a:p>
            <a:pPr algn="ctr">
              <a:lnSpc>
                <a:spcPct val="120000"/>
              </a:lnSpc>
            </a:pPr>
            <a:r>
              <a:rPr lang="ko-KR" altLang="en-US" sz="900" dirty="0" smtClean="0">
                <a:latin typeface="맑은 고딕"/>
                <a:ea typeface="맑은 고딕"/>
              </a:rPr>
              <a:t>↓</a:t>
            </a:r>
            <a:endParaRPr lang="en-US" altLang="ko-KR" sz="900" dirty="0" smtClean="0">
              <a:latin typeface="맑은 고딕"/>
              <a:ea typeface="맑은 고딕"/>
            </a:endParaRPr>
          </a:p>
          <a:p>
            <a:pPr algn="ctr">
              <a:lnSpc>
                <a:spcPct val="120000"/>
              </a:lnSpc>
            </a:pPr>
            <a:r>
              <a:rPr lang="ko-KR" altLang="en-US" sz="900" dirty="0" smtClean="0">
                <a:latin typeface="맑은 고딕"/>
                <a:ea typeface="맑은 고딕"/>
              </a:rPr>
              <a:t>남조</a:t>
            </a:r>
            <a:r>
              <a:rPr lang="en-US" altLang="ko-KR" sz="900" dirty="0" smtClean="0">
                <a:latin typeface="맑은 고딕"/>
                <a:ea typeface="맑은 고딕"/>
              </a:rPr>
              <a:t>(</a:t>
            </a:r>
            <a:r>
              <a:rPr lang="ko-KR" altLang="en-US" sz="900" dirty="0" smtClean="0">
                <a:latin typeface="맑은 고딕"/>
                <a:ea typeface="맑은 고딕"/>
              </a:rPr>
              <a:t>농경</a:t>
            </a:r>
            <a:r>
              <a:rPr lang="en-US" altLang="ko-KR" sz="900" dirty="0" smtClean="0">
                <a:latin typeface="맑은 고딕"/>
                <a:ea typeface="맑은 고딕"/>
              </a:rPr>
              <a:t>)</a:t>
            </a:r>
            <a:endParaRPr lang="ko-KR" altLang="en-US" sz="900" dirty="0"/>
          </a:p>
        </p:txBody>
      </p:sp>
      <p:cxnSp>
        <p:nvCxnSpPr>
          <p:cNvPr id="2052" name="직선 연결선 2051"/>
          <p:cNvCxnSpPr/>
          <p:nvPr/>
        </p:nvCxnSpPr>
        <p:spPr>
          <a:xfrm>
            <a:off x="3167888" y="5438983"/>
            <a:ext cx="396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635896" y="6330353"/>
            <a:ext cx="1224136" cy="3139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85725" indent="-85725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900" b="1" dirty="0" err="1" smtClean="0"/>
              <a:t>합종연횡</a:t>
            </a:r>
            <a:r>
              <a:rPr lang="ko-KR" altLang="en-US" sz="800" dirty="0"/>
              <a:t> </a:t>
            </a:r>
            <a:r>
              <a:rPr lang="en-US" altLang="ko-KR" sz="800" dirty="0" smtClean="0"/>
              <a:t>(by </a:t>
            </a:r>
            <a:r>
              <a:rPr lang="ko-KR" altLang="en-US" sz="800" dirty="0" smtClean="0"/>
              <a:t>소진장의</a:t>
            </a:r>
            <a:r>
              <a:rPr lang="en-US" altLang="ko-KR" sz="800" dirty="0" smtClean="0"/>
              <a:t>)</a:t>
            </a:r>
          </a:p>
          <a:p>
            <a:pPr>
              <a:lnSpc>
                <a:spcPct val="120000"/>
              </a:lnSpc>
            </a:pPr>
            <a:r>
              <a:rPr lang="en-US" altLang="ko-KR" sz="800" b="1" dirty="0" smtClean="0">
                <a:sym typeface="Wingdings" panose="05000000000000000000" pitchFamily="2" charset="2"/>
              </a:rPr>
              <a:t> </a:t>
            </a:r>
            <a:r>
              <a:rPr lang="ko-KR" altLang="en-US" sz="800" b="1" dirty="0" smtClean="0">
                <a:sym typeface="Wingdings" panose="05000000000000000000" pitchFamily="2" charset="2"/>
              </a:rPr>
              <a:t>진이 </a:t>
            </a:r>
            <a:r>
              <a:rPr lang="en-US" altLang="ko-KR" sz="800" b="1" dirty="0" smtClean="0">
                <a:sym typeface="Wingdings" panose="05000000000000000000" pitchFamily="2" charset="2"/>
              </a:rPr>
              <a:t>7</a:t>
            </a:r>
            <a:r>
              <a:rPr lang="ko-KR" altLang="en-US" sz="800" b="1" dirty="0" err="1" smtClean="0">
                <a:sym typeface="Wingdings" panose="05000000000000000000" pitchFamily="2" charset="2"/>
              </a:rPr>
              <a:t>웅</a:t>
            </a:r>
            <a:r>
              <a:rPr lang="ko-KR" altLang="en-US" sz="800" b="1" dirty="0" smtClean="0">
                <a:sym typeface="Wingdings" panose="05000000000000000000" pitchFamily="2" charset="2"/>
              </a:rPr>
              <a:t> 통일</a:t>
            </a:r>
            <a:endParaRPr lang="en-US" altLang="ko-KR" sz="900" b="1" dirty="0" smtClean="0"/>
          </a:p>
        </p:txBody>
      </p:sp>
      <p:sp>
        <p:nvSpPr>
          <p:cNvPr id="43" name="TextBox 42"/>
          <p:cNvSpPr txBox="1"/>
          <p:nvPr/>
        </p:nvSpPr>
        <p:spPr>
          <a:xfrm>
            <a:off x="3639716" y="6052925"/>
            <a:ext cx="1364331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900" dirty="0" smtClean="0"/>
              <a:t> 노자</a:t>
            </a:r>
            <a:r>
              <a:rPr lang="en-US" altLang="ko-KR" sz="900" dirty="0" smtClean="0"/>
              <a:t>, </a:t>
            </a:r>
            <a:r>
              <a:rPr lang="ko-KR" altLang="en-US" sz="900" dirty="0" err="1" smtClean="0"/>
              <a:t>굴원</a:t>
            </a:r>
            <a:r>
              <a:rPr lang="en-US" altLang="ko-KR" sz="900" dirty="0" smtClean="0"/>
              <a:t>, </a:t>
            </a:r>
            <a:r>
              <a:rPr lang="ko-KR" altLang="en-US" sz="900" dirty="0" smtClean="0"/>
              <a:t>초사 등</a:t>
            </a:r>
            <a:endParaRPr lang="ko-KR" altLang="en-US" sz="900" dirty="0"/>
          </a:p>
        </p:txBody>
      </p:sp>
      <p:sp>
        <p:nvSpPr>
          <p:cNvPr id="44" name="TextBox 43"/>
          <p:cNvSpPr txBox="1"/>
          <p:nvPr/>
        </p:nvSpPr>
        <p:spPr>
          <a:xfrm>
            <a:off x="3639715" y="4651986"/>
            <a:ext cx="1364331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900" dirty="0" smtClean="0"/>
              <a:t> </a:t>
            </a:r>
            <a:r>
              <a:rPr lang="ko-KR" altLang="en-US" sz="900" dirty="0" err="1" smtClean="0">
                <a:sym typeface="Wingdings" panose="05000000000000000000" pitchFamily="2" charset="2"/>
              </a:rPr>
              <a:t>한비자</a:t>
            </a:r>
            <a:r>
              <a:rPr lang="en-US" altLang="ko-KR" sz="900" dirty="0" smtClean="0">
                <a:sym typeface="Wingdings" panose="05000000000000000000" pitchFamily="2" charset="2"/>
              </a:rPr>
              <a:t>, </a:t>
            </a:r>
            <a:r>
              <a:rPr lang="ko-KR" altLang="en-US" sz="900" dirty="0" smtClean="0">
                <a:sym typeface="Wingdings" panose="05000000000000000000" pitchFamily="2" charset="2"/>
              </a:rPr>
              <a:t>병자</a:t>
            </a:r>
            <a:r>
              <a:rPr lang="en-US" altLang="ko-KR" sz="900" dirty="0" smtClean="0">
                <a:sym typeface="Wingdings" panose="05000000000000000000" pitchFamily="2" charset="2"/>
              </a:rPr>
              <a:t>, </a:t>
            </a:r>
            <a:r>
              <a:rPr lang="ko-KR" altLang="en-US" sz="900" dirty="0" smtClean="0">
                <a:sym typeface="Wingdings" panose="05000000000000000000" pitchFamily="2" charset="2"/>
              </a:rPr>
              <a:t>손자</a:t>
            </a:r>
            <a:r>
              <a:rPr lang="en-US" altLang="ko-KR" sz="900" dirty="0" smtClean="0">
                <a:sym typeface="Wingdings" panose="05000000000000000000" pitchFamily="2" charset="2"/>
              </a:rPr>
              <a:t> </a:t>
            </a:r>
            <a:r>
              <a:rPr lang="ko-KR" altLang="en-US" sz="900" dirty="0" smtClean="0">
                <a:sym typeface="Wingdings" panose="05000000000000000000" pitchFamily="2" charset="2"/>
              </a:rPr>
              <a:t>등</a:t>
            </a:r>
            <a:endParaRPr lang="ko-KR" altLang="en-US" sz="900" dirty="0"/>
          </a:p>
        </p:txBody>
      </p:sp>
      <p:sp>
        <p:nvSpPr>
          <p:cNvPr id="45" name="TextBox 44"/>
          <p:cNvSpPr txBox="1"/>
          <p:nvPr/>
        </p:nvSpPr>
        <p:spPr>
          <a:xfrm>
            <a:off x="4608004" y="2225897"/>
            <a:ext cx="1188132" cy="12003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b="1" dirty="0" smtClean="0"/>
              <a:t>[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진시황</a:t>
            </a:r>
            <a:r>
              <a:rPr lang="ko-KR" altLang="en-US" sz="900" b="1" dirty="0" smtClean="0"/>
              <a:t> 주요업적</a:t>
            </a:r>
            <a:r>
              <a:rPr lang="en-US" altLang="ko-KR" sz="900" b="1" dirty="0" smtClean="0"/>
              <a:t>]</a:t>
            </a:r>
          </a:p>
          <a:p>
            <a:pPr>
              <a:lnSpc>
                <a:spcPct val="120000"/>
              </a:lnSpc>
            </a:pPr>
            <a:r>
              <a:rPr lang="en-US" altLang="ko-KR" sz="900" b="1" dirty="0" smtClean="0"/>
              <a:t>BC 221~BC 210</a:t>
            </a:r>
          </a:p>
          <a:p>
            <a:pPr>
              <a:lnSpc>
                <a:spcPct val="120000"/>
              </a:lnSpc>
            </a:pPr>
            <a:r>
              <a:rPr lang="en-US" altLang="ko-KR" sz="900" b="1" dirty="0" smtClean="0"/>
              <a:t>-</a:t>
            </a:r>
            <a:r>
              <a:rPr lang="ko-KR" altLang="en-US" sz="900" b="1" dirty="0" smtClean="0"/>
              <a:t>도량형 통일</a:t>
            </a:r>
            <a:endParaRPr lang="en-US" altLang="ko-KR" sz="900" b="1" dirty="0" smtClean="0"/>
          </a:p>
          <a:p>
            <a:pPr>
              <a:lnSpc>
                <a:spcPct val="120000"/>
              </a:lnSpc>
            </a:pPr>
            <a:r>
              <a:rPr lang="en-US" altLang="ko-KR" sz="900" b="1" dirty="0" smtClean="0"/>
              <a:t>-</a:t>
            </a:r>
            <a:r>
              <a:rPr lang="ko-KR" altLang="en-US" sz="900" b="1" dirty="0" smtClean="0"/>
              <a:t>문자통일</a:t>
            </a:r>
            <a:r>
              <a:rPr lang="en-US" altLang="ko-KR" sz="900" b="1" dirty="0" smtClean="0"/>
              <a:t>(</a:t>
            </a:r>
            <a:r>
              <a:rPr lang="ko-KR" altLang="en-US" sz="900" b="1" dirty="0" err="1" smtClean="0"/>
              <a:t>전서체</a:t>
            </a:r>
            <a:r>
              <a:rPr lang="en-US" altLang="ko-KR" sz="900" b="1" dirty="0" smtClean="0"/>
              <a:t>)</a:t>
            </a:r>
          </a:p>
          <a:p>
            <a:pPr>
              <a:lnSpc>
                <a:spcPct val="120000"/>
              </a:lnSpc>
            </a:pPr>
            <a:r>
              <a:rPr lang="en-US" altLang="ko-KR" sz="900" b="1" dirty="0" smtClean="0"/>
              <a:t>-</a:t>
            </a:r>
            <a:r>
              <a:rPr lang="ko-KR" altLang="en-US" sz="900" b="1" dirty="0" smtClean="0"/>
              <a:t>분서갱유</a:t>
            </a:r>
            <a:r>
              <a:rPr lang="en-US" altLang="ko-KR" sz="900" dirty="0" smtClean="0">
                <a:sym typeface="Wingdings" panose="05000000000000000000" pitchFamily="2" charset="2"/>
              </a:rPr>
              <a:t></a:t>
            </a:r>
            <a:r>
              <a:rPr lang="ko-KR" altLang="en-US" sz="900" dirty="0" smtClean="0">
                <a:sym typeface="Wingdings" panose="05000000000000000000" pitchFamily="2" charset="2"/>
              </a:rPr>
              <a:t>사상통일 </a:t>
            </a:r>
            <a:endParaRPr lang="en-US" altLang="ko-KR" sz="900" dirty="0" smtClean="0"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</a:pPr>
            <a:r>
              <a:rPr lang="en-US" altLang="ko-KR" sz="900" b="1" dirty="0" smtClean="0">
                <a:sym typeface="Wingdings" panose="05000000000000000000" pitchFamily="2" charset="2"/>
              </a:rPr>
              <a:t>-</a:t>
            </a:r>
            <a:r>
              <a:rPr lang="ko-KR" altLang="en-US" sz="900" b="1" dirty="0" smtClean="0">
                <a:sym typeface="Wingdings" panose="05000000000000000000" pitchFamily="2" charset="2"/>
              </a:rPr>
              <a:t>만리장성 축조</a:t>
            </a:r>
            <a:endParaRPr lang="en-US" altLang="ko-KR" sz="900" b="1" dirty="0" smtClean="0"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</a:pPr>
            <a:r>
              <a:rPr lang="en-US" altLang="ko-KR" sz="900" b="1" dirty="0" smtClean="0">
                <a:sym typeface="Wingdings" panose="05000000000000000000" pitchFamily="2" charset="2"/>
              </a:rPr>
              <a:t>-</a:t>
            </a:r>
            <a:r>
              <a:rPr lang="ko-KR" altLang="en-US" sz="900" b="1" dirty="0" err="1" smtClean="0">
                <a:sym typeface="Wingdings" panose="05000000000000000000" pitchFamily="2" charset="2"/>
              </a:rPr>
              <a:t>몽염</a:t>
            </a:r>
            <a:r>
              <a:rPr lang="ko-KR" altLang="en-US" sz="900" b="1" dirty="0" smtClean="0">
                <a:sym typeface="Wingdings" panose="05000000000000000000" pitchFamily="2" charset="2"/>
              </a:rPr>
              <a:t> </a:t>
            </a:r>
            <a:r>
              <a:rPr lang="en-US" altLang="ko-KR" sz="900" b="1" dirty="0" smtClean="0">
                <a:sym typeface="Wingdings" panose="05000000000000000000" pitchFamily="2" charset="2"/>
              </a:rPr>
              <a:t> </a:t>
            </a:r>
            <a:r>
              <a:rPr lang="ko-KR" altLang="en-US" sz="900" b="1" dirty="0" smtClean="0">
                <a:sym typeface="Wingdings" panose="05000000000000000000" pitchFamily="2" charset="2"/>
              </a:rPr>
              <a:t>고조선 침공</a:t>
            </a:r>
            <a:endParaRPr lang="en-US" altLang="ko-KR" sz="900" b="1" dirty="0" smtClean="0">
              <a:sym typeface="Wingdings" panose="05000000000000000000" pitchFamily="2" charset="2"/>
            </a:endParaRPr>
          </a:p>
        </p:txBody>
      </p:sp>
      <p:cxnSp>
        <p:nvCxnSpPr>
          <p:cNvPr id="46" name="직선 연결선 45"/>
          <p:cNvCxnSpPr/>
          <p:nvPr/>
        </p:nvCxnSpPr>
        <p:spPr>
          <a:xfrm>
            <a:off x="5188338" y="1601665"/>
            <a:ext cx="13076" cy="57600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2160" y="2035511"/>
            <a:ext cx="1188132" cy="23452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900" b="1" dirty="0" smtClean="0">
                <a:solidFill>
                  <a:srgbClr val="000099"/>
                </a:solidFill>
              </a:rPr>
              <a:t>전한</a:t>
            </a:r>
            <a:endParaRPr lang="en-US" altLang="ko-KR" sz="900" b="1" dirty="0" smtClean="0">
              <a:solidFill>
                <a:srgbClr val="000099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ko-KR" sz="900" b="1" dirty="0" smtClean="0"/>
              <a:t>[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한 무제</a:t>
            </a:r>
            <a:r>
              <a:rPr lang="en-US" altLang="ko-KR" sz="900" b="1" dirty="0" smtClean="0"/>
              <a:t>]</a:t>
            </a:r>
          </a:p>
          <a:p>
            <a:pPr>
              <a:lnSpc>
                <a:spcPct val="120000"/>
              </a:lnSpc>
            </a:pPr>
            <a:r>
              <a:rPr lang="en-US" altLang="ko-KR" sz="900" b="1" dirty="0" smtClean="0"/>
              <a:t>BC 156~BC 87</a:t>
            </a:r>
          </a:p>
          <a:p>
            <a:pPr>
              <a:lnSpc>
                <a:spcPct val="120000"/>
              </a:lnSpc>
            </a:pPr>
            <a:r>
              <a:rPr lang="en-US" altLang="ko-KR" sz="900" b="1" dirty="0" smtClean="0"/>
              <a:t>-BC 108 </a:t>
            </a:r>
            <a:r>
              <a:rPr lang="ko-KR" altLang="en-US" sz="900" b="1" dirty="0" smtClean="0"/>
              <a:t>고조선 멸망</a:t>
            </a:r>
            <a:endParaRPr lang="en-US" altLang="ko-KR" sz="900" b="1" dirty="0" smtClean="0"/>
          </a:p>
          <a:p>
            <a:pPr>
              <a:lnSpc>
                <a:spcPct val="120000"/>
              </a:lnSpc>
            </a:pPr>
            <a:r>
              <a:rPr lang="en-US" altLang="ko-KR" sz="900" b="1" dirty="0"/>
              <a:t> </a:t>
            </a:r>
            <a:r>
              <a:rPr lang="en-US" altLang="ko-KR" sz="900" b="1" dirty="0" smtClean="0">
                <a:sym typeface="Wingdings" panose="05000000000000000000" pitchFamily="2" charset="2"/>
              </a:rPr>
              <a:t> </a:t>
            </a:r>
            <a:r>
              <a:rPr lang="ko-KR" altLang="en-US" sz="900" b="1" dirty="0" err="1" smtClean="0">
                <a:sym typeface="Wingdings" panose="05000000000000000000" pitchFamily="2" charset="2"/>
              </a:rPr>
              <a:t>한사군</a:t>
            </a:r>
            <a:r>
              <a:rPr lang="ko-KR" altLang="en-US" sz="900" b="1" dirty="0" smtClean="0">
                <a:sym typeface="Wingdings" panose="05000000000000000000" pitchFamily="2" charset="2"/>
              </a:rPr>
              <a:t> 설치</a:t>
            </a:r>
            <a:endParaRPr lang="en-US" altLang="ko-KR" sz="900" b="1" dirty="0" smtClean="0"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</a:pPr>
            <a:r>
              <a:rPr lang="en-US" altLang="ko-KR" sz="800" dirty="0">
                <a:sym typeface="Wingdings" panose="05000000000000000000" pitchFamily="2" charset="2"/>
              </a:rPr>
              <a:t> </a:t>
            </a:r>
            <a:r>
              <a:rPr lang="en-US" altLang="ko-KR" sz="800" dirty="0" smtClean="0">
                <a:sym typeface="Wingdings" panose="05000000000000000000" pitchFamily="2" charset="2"/>
              </a:rPr>
              <a:t>   (</a:t>
            </a:r>
            <a:r>
              <a:rPr lang="ko-KR" altLang="en-US" sz="800" dirty="0" smtClean="0">
                <a:sym typeface="Wingdings" panose="05000000000000000000" pitchFamily="2" charset="2"/>
              </a:rPr>
              <a:t>낙랑</a:t>
            </a:r>
            <a:r>
              <a:rPr lang="en-US" altLang="ko-KR" sz="800" dirty="0" smtClean="0">
                <a:sym typeface="Wingdings" panose="05000000000000000000" pitchFamily="2" charset="2"/>
              </a:rPr>
              <a:t>,</a:t>
            </a:r>
            <a:r>
              <a:rPr lang="ko-KR" altLang="en-US" sz="800" dirty="0" err="1" smtClean="0">
                <a:sym typeface="Wingdings" panose="05000000000000000000" pitchFamily="2" charset="2"/>
              </a:rPr>
              <a:t>임둔</a:t>
            </a:r>
            <a:r>
              <a:rPr lang="en-US" altLang="ko-KR" sz="800" dirty="0" smtClean="0">
                <a:sym typeface="Wingdings" panose="05000000000000000000" pitchFamily="2" charset="2"/>
              </a:rPr>
              <a:t>,</a:t>
            </a:r>
            <a:r>
              <a:rPr lang="ko-KR" altLang="en-US" sz="800" dirty="0" err="1" smtClean="0">
                <a:sym typeface="Wingdings" panose="05000000000000000000" pitchFamily="2" charset="2"/>
              </a:rPr>
              <a:t>진번</a:t>
            </a:r>
            <a:r>
              <a:rPr lang="en-US" altLang="ko-KR" sz="800" dirty="0" smtClean="0">
                <a:sym typeface="Wingdings" panose="05000000000000000000" pitchFamily="2" charset="2"/>
              </a:rPr>
              <a:t>,</a:t>
            </a:r>
            <a:r>
              <a:rPr lang="ko-KR" altLang="en-US" sz="800" dirty="0" smtClean="0">
                <a:sym typeface="Wingdings" panose="05000000000000000000" pitchFamily="2" charset="2"/>
              </a:rPr>
              <a:t>현도</a:t>
            </a:r>
            <a:r>
              <a:rPr lang="en-US" altLang="ko-KR" sz="800" dirty="0" smtClean="0">
                <a:sym typeface="Wingdings" panose="05000000000000000000" pitchFamily="2" charset="2"/>
              </a:rPr>
              <a:t>)</a:t>
            </a:r>
            <a:endParaRPr lang="en-US" altLang="ko-KR" sz="900" b="1" dirty="0" smtClean="0">
              <a:sym typeface="Wingdings" panose="05000000000000000000" pitchFamily="2" charset="2"/>
            </a:endParaRPr>
          </a:p>
          <a:p>
            <a:pPr marL="171450" indent="-171450">
              <a:lnSpc>
                <a:spcPct val="120000"/>
              </a:lnSpc>
              <a:buFontTx/>
              <a:buChar char="-"/>
            </a:pPr>
            <a:r>
              <a:rPr lang="ko-KR" altLang="en-US" sz="900" b="1" dirty="0" err="1" smtClean="0">
                <a:sym typeface="Wingdings" panose="05000000000000000000" pitchFamily="2" charset="2"/>
              </a:rPr>
              <a:t>허시회랑</a:t>
            </a:r>
            <a:endParaRPr lang="en-US" altLang="ko-KR" sz="900" b="1" dirty="0"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</a:pPr>
            <a:r>
              <a:rPr lang="en-US" altLang="ko-KR" sz="900" b="1" dirty="0" smtClean="0">
                <a:sym typeface="Wingdings" panose="05000000000000000000" pitchFamily="2" charset="2"/>
              </a:rPr>
              <a:t>    (</a:t>
            </a:r>
            <a:r>
              <a:rPr lang="ko-KR" altLang="en-US" sz="900" b="1" dirty="0" err="1" smtClean="0">
                <a:sym typeface="Wingdings" panose="05000000000000000000" pitchFamily="2" charset="2"/>
              </a:rPr>
              <a:t>허시사군</a:t>
            </a:r>
            <a:r>
              <a:rPr lang="ko-KR" altLang="en-US" sz="900" b="1" dirty="0" smtClean="0">
                <a:sym typeface="Wingdings" panose="05000000000000000000" pitchFamily="2" charset="2"/>
              </a:rPr>
              <a:t> 설치</a:t>
            </a:r>
            <a:r>
              <a:rPr lang="en-US" altLang="ko-KR" sz="900" b="1" dirty="0" smtClean="0">
                <a:sym typeface="Wingdings" panose="05000000000000000000" pitchFamily="2" charset="2"/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en-US" altLang="ko-KR" sz="900" b="1" dirty="0" smtClean="0">
                <a:sym typeface="Wingdings" panose="05000000000000000000" pitchFamily="2" charset="2"/>
              </a:rPr>
              <a:t>-</a:t>
            </a:r>
            <a:r>
              <a:rPr lang="ko-KR" altLang="en-US" sz="900" b="1" dirty="0" err="1" smtClean="0">
                <a:sym typeface="Wingdings" panose="05000000000000000000" pitchFamily="2" charset="2"/>
              </a:rPr>
              <a:t>사마천</a:t>
            </a:r>
            <a:r>
              <a:rPr lang="ko-KR" altLang="en-US" sz="900" b="1" dirty="0" smtClean="0">
                <a:sym typeface="Wingdings" panose="05000000000000000000" pitchFamily="2" charset="2"/>
              </a:rPr>
              <a:t> 사기</a:t>
            </a:r>
            <a:endParaRPr lang="en-US" altLang="ko-KR" sz="900" b="1" dirty="0" smtClean="0"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</a:pPr>
            <a:endParaRPr lang="en-US" altLang="ko-KR" sz="900" b="1" dirty="0"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</a:pPr>
            <a:r>
              <a:rPr lang="ko-KR" altLang="en-US" sz="900" b="1" dirty="0" smtClean="0">
                <a:solidFill>
                  <a:srgbClr val="000099"/>
                </a:solidFill>
                <a:sym typeface="Wingdings" panose="05000000000000000000" pitchFamily="2" charset="2"/>
              </a:rPr>
              <a:t>신</a:t>
            </a:r>
            <a:r>
              <a:rPr lang="ko-KR" altLang="en-US" sz="900" b="1" dirty="0" smtClean="0">
                <a:sym typeface="Wingdings" panose="05000000000000000000" pitchFamily="2" charset="2"/>
              </a:rPr>
              <a:t> </a:t>
            </a:r>
            <a:r>
              <a:rPr lang="en-US" altLang="ko-KR" sz="900" b="1" dirty="0" smtClean="0">
                <a:sym typeface="Wingdings" panose="05000000000000000000" pitchFamily="2" charset="2"/>
              </a:rPr>
              <a:t>: </a:t>
            </a:r>
            <a:r>
              <a:rPr lang="ko-KR" altLang="en-US" sz="900" b="1" dirty="0" err="1" smtClean="0">
                <a:sym typeface="Wingdings" panose="05000000000000000000" pitchFamily="2" charset="2"/>
              </a:rPr>
              <a:t>왕망</a:t>
            </a:r>
            <a:endParaRPr lang="en-US" altLang="ko-KR" sz="900" b="1" dirty="0" smtClean="0"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</a:pPr>
            <a:r>
              <a:rPr lang="en-US" altLang="ko-KR" sz="900" b="1" dirty="0">
                <a:sym typeface="Wingdings" panose="05000000000000000000" pitchFamily="2" charset="2"/>
              </a:rPr>
              <a:t> </a:t>
            </a:r>
            <a:r>
              <a:rPr lang="en-US" altLang="ko-KR" sz="900" b="1" dirty="0" smtClean="0">
                <a:sym typeface="Wingdings" panose="05000000000000000000" pitchFamily="2" charset="2"/>
              </a:rPr>
              <a:t>     </a:t>
            </a:r>
            <a:r>
              <a:rPr lang="ko-KR" altLang="en-US" sz="900" b="1" dirty="0" err="1" smtClean="0">
                <a:sym typeface="Wingdings" panose="05000000000000000000" pitchFamily="2" charset="2"/>
              </a:rPr>
              <a:t>오수전</a:t>
            </a:r>
            <a:endParaRPr lang="en-US" altLang="ko-KR" sz="900" b="1" dirty="0" smtClean="0"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</a:pPr>
            <a:endParaRPr lang="en-US" altLang="ko-KR" sz="900" b="1" dirty="0"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</a:pPr>
            <a:r>
              <a:rPr lang="ko-KR" altLang="en-US" sz="900" b="1" dirty="0" smtClean="0">
                <a:solidFill>
                  <a:srgbClr val="000099"/>
                </a:solidFill>
                <a:sym typeface="Wingdings" panose="05000000000000000000" pitchFamily="2" charset="2"/>
              </a:rPr>
              <a:t>후한</a:t>
            </a:r>
            <a:r>
              <a:rPr lang="ko-KR" altLang="en-US" sz="900" b="1" dirty="0" smtClean="0">
                <a:sym typeface="Wingdings" panose="05000000000000000000" pitchFamily="2" charset="2"/>
              </a:rPr>
              <a:t> </a:t>
            </a:r>
            <a:r>
              <a:rPr lang="en-US" altLang="ko-KR" sz="900" b="1" dirty="0" smtClean="0">
                <a:sym typeface="Wingdings" panose="05000000000000000000" pitchFamily="2" charset="2"/>
              </a:rPr>
              <a:t>: </a:t>
            </a:r>
            <a:r>
              <a:rPr lang="ko-KR" altLang="en-US" sz="900" b="1" dirty="0" err="1" smtClean="0">
                <a:sym typeface="Wingdings" panose="05000000000000000000" pitchFamily="2" charset="2"/>
              </a:rPr>
              <a:t>광무제</a:t>
            </a:r>
            <a:endParaRPr lang="en-US" altLang="ko-KR" sz="900" b="1" dirty="0" smtClean="0">
              <a:sym typeface="Wingdings" panose="05000000000000000000" pitchFamily="2" charset="2"/>
            </a:endParaRPr>
          </a:p>
        </p:txBody>
      </p:sp>
      <p:cxnSp>
        <p:nvCxnSpPr>
          <p:cNvPr id="48" name="직선 연결선 47"/>
          <p:cNvCxnSpPr/>
          <p:nvPr/>
        </p:nvCxnSpPr>
        <p:spPr>
          <a:xfrm>
            <a:off x="6372200" y="1721873"/>
            <a:ext cx="13076" cy="28800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5902328" y="1536972"/>
            <a:ext cx="93653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900" dirty="0" smtClean="0"/>
              <a:t>전한 </a:t>
            </a:r>
            <a:r>
              <a:rPr lang="en-US" altLang="ko-KR" sz="900" dirty="0" smtClean="0"/>
              <a:t>– </a:t>
            </a:r>
            <a:r>
              <a:rPr lang="ko-KR" altLang="en-US" sz="900" dirty="0" smtClean="0"/>
              <a:t>신 </a:t>
            </a:r>
            <a:r>
              <a:rPr lang="en-US" altLang="ko-KR" sz="900" dirty="0" smtClean="0"/>
              <a:t>- </a:t>
            </a:r>
            <a:r>
              <a:rPr lang="ko-KR" altLang="en-US" sz="900" dirty="0" smtClean="0"/>
              <a:t>후한</a:t>
            </a:r>
            <a:endParaRPr lang="ko-KR" altLang="en-US" sz="900" dirty="0"/>
          </a:p>
        </p:txBody>
      </p:sp>
      <p:sp>
        <p:nvSpPr>
          <p:cNvPr id="50" name="TextBox 49"/>
          <p:cNvSpPr txBox="1"/>
          <p:nvPr/>
        </p:nvSpPr>
        <p:spPr>
          <a:xfrm>
            <a:off x="7020272" y="1535095"/>
            <a:ext cx="936534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900" dirty="0" smtClean="0"/>
              <a:t>위 </a:t>
            </a:r>
            <a:r>
              <a:rPr lang="en-US" altLang="ko-KR" sz="900" dirty="0" smtClean="0"/>
              <a:t>(220~265)</a:t>
            </a:r>
          </a:p>
          <a:p>
            <a:pPr algn="ctr"/>
            <a:r>
              <a:rPr lang="ko-KR" altLang="en-US" sz="900" dirty="0" smtClean="0"/>
              <a:t>촉 </a:t>
            </a:r>
            <a:r>
              <a:rPr lang="en-US" altLang="ko-KR" sz="900" dirty="0" smtClean="0"/>
              <a:t>(221~263)</a:t>
            </a:r>
          </a:p>
          <a:p>
            <a:pPr algn="ctr"/>
            <a:r>
              <a:rPr lang="ko-KR" altLang="en-US" sz="900" dirty="0" smtClean="0"/>
              <a:t>오 </a:t>
            </a:r>
            <a:r>
              <a:rPr lang="en-US" altLang="ko-KR" sz="900" dirty="0" smtClean="0"/>
              <a:t>(222~280)</a:t>
            </a:r>
            <a:endParaRPr lang="ko-KR" altLang="en-US" sz="900" dirty="0"/>
          </a:p>
        </p:txBody>
      </p:sp>
      <p:sp>
        <p:nvSpPr>
          <p:cNvPr id="52" name="TextBox 51"/>
          <p:cNvSpPr txBox="1"/>
          <p:nvPr/>
        </p:nvSpPr>
        <p:spPr>
          <a:xfrm>
            <a:off x="5675682" y="5214119"/>
            <a:ext cx="199266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000" dirty="0" smtClean="0"/>
              <a:t>[ </a:t>
            </a:r>
            <a:r>
              <a:rPr lang="ko-KR" altLang="en-US" sz="1000" dirty="0" smtClean="0"/>
              <a:t>참고 </a:t>
            </a:r>
            <a:r>
              <a:rPr lang="en-US" altLang="ko-KR" sz="1000" dirty="0" smtClean="0"/>
              <a:t>: </a:t>
            </a:r>
            <a:r>
              <a:rPr lang="ko-KR" altLang="en-US" sz="1000" dirty="0" err="1" smtClean="0"/>
              <a:t>수나라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]</a:t>
            </a:r>
          </a:p>
          <a:p>
            <a:pPr marL="85725" indent="-85725">
              <a:lnSpc>
                <a:spcPct val="130000"/>
              </a:lnSpc>
              <a:buFont typeface="Arial" charset="0"/>
              <a:buChar char="•"/>
            </a:pPr>
            <a:r>
              <a:rPr lang="ko-KR" altLang="en-US" sz="1000" dirty="0" smtClean="0"/>
              <a:t>문제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근검절약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부축적</a:t>
            </a:r>
            <a:endParaRPr lang="en-US" altLang="ko-KR" sz="1000" dirty="0" smtClean="0"/>
          </a:p>
          <a:p>
            <a:pPr marL="85725" indent="-85725">
              <a:lnSpc>
                <a:spcPct val="130000"/>
              </a:lnSpc>
              <a:buFont typeface="Arial" charset="0"/>
              <a:buChar char="•"/>
            </a:pPr>
            <a:r>
              <a:rPr lang="ko-KR" altLang="en-US" sz="1000" dirty="0" err="1" smtClean="0"/>
              <a:t>양제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: </a:t>
            </a:r>
            <a:r>
              <a:rPr lang="ko-KR" altLang="en-US" sz="1000" b="1" dirty="0" err="1" smtClean="0"/>
              <a:t>대운하</a:t>
            </a:r>
            <a:r>
              <a:rPr lang="ko-KR" altLang="en-US" sz="1000" dirty="0" smtClean="0"/>
              <a:t> 건설</a:t>
            </a:r>
            <a:endParaRPr lang="en-US" altLang="ko-KR" sz="1000" dirty="0" smtClean="0"/>
          </a:p>
          <a:p>
            <a:pPr>
              <a:lnSpc>
                <a:spcPct val="130000"/>
              </a:lnSpc>
            </a:pPr>
            <a:r>
              <a:rPr lang="en-US" altLang="ko-KR" sz="1000" dirty="0">
                <a:sym typeface="Wingdings" panose="05000000000000000000" pitchFamily="2" charset="2"/>
              </a:rPr>
              <a:t> </a:t>
            </a:r>
            <a:r>
              <a:rPr lang="en-US" altLang="ko-KR" sz="1000" dirty="0" smtClean="0">
                <a:sym typeface="Wingdings" panose="05000000000000000000" pitchFamily="2" charset="2"/>
              </a:rPr>
              <a:t> </a:t>
            </a:r>
            <a:r>
              <a:rPr lang="ko-KR" altLang="en-US" sz="800" dirty="0" smtClean="0">
                <a:sym typeface="Wingdings" panose="05000000000000000000" pitchFamily="2" charset="2"/>
              </a:rPr>
              <a:t>남쪽의 곡식을 북경으로 이동</a:t>
            </a:r>
            <a:endParaRPr lang="en-US" altLang="ko-KR" sz="800" dirty="0" smtClean="0">
              <a:sym typeface="Wingdings" panose="05000000000000000000" pitchFamily="2" charset="2"/>
            </a:endParaRPr>
          </a:p>
          <a:p>
            <a:pPr>
              <a:lnSpc>
                <a:spcPct val="130000"/>
              </a:lnSpc>
            </a:pPr>
            <a:r>
              <a:rPr lang="en-US" altLang="ko-KR" sz="800" dirty="0">
                <a:sym typeface="Wingdings" panose="05000000000000000000" pitchFamily="2" charset="2"/>
              </a:rPr>
              <a:t> </a:t>
            </a:r>
            <a:r>
              <a:rPr lang="en-US" altLang="ko-KR" sz="800" dirty="0" smtClean="0">
                <a:sym typeface="Wingdings" panose="05000000000000000000" pitchFamily="2" charset="2"/>
              </a:rPr>
              <a:t>  </a:t>
            </a:r>
            <a:r>
              <a:rPr lang="ko-KR" altLang="en-US" sz="800" dirty="0" smtClean="0">
                <a:sym typeface="Wingdings" panose="05000000000000000000" pitchFamily="2" charset="2"/>
              </a:rPr>
              <a:t>중국의 실제적 대통일</a:t>
            </a:r>
            <a:r>
              <a:rPr lang="en-US" altLang="ko-KR" sz="800" dirty="0" smtClean="0">
                <a:sym typeface="Wingdings" panose="05000000000000000000" pitchFamily="2" charset="2"/>
              </a:rPr>
              <a:t>(</a:t>
            </a:r>
            <a:r>
              <a:rPr lang="ko-KR" altLang="en-US" sz="800" dirty="0" smtClean="0">
                <a:sym typeface="Wingdings" panose="05000000000000000000" pitchFamily="2" charset="2"/>
              </a:rPr>
              <a:t>경제연결</a:t>
            </a:r>
            <a:r>
              <a:rPr lang="en-US" altLang="ko-KR" sz="800" dirty="0" smtClean="0">
                <a:sym typeface="Wingdings" panose="05000000000000000000" pitchFamily="2" charset="2"/>
              </a:rPr>
              <a:t>)</a:t>
            </a:r>
            <a:endParaRPr lang="en-US" altLang="ko-KR" sz="8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3668437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332656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 Frame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7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]  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중국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&amp;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한반도</a:t>
            </a:r>
            <a:endParaRPr lang="ko-KR" altLang="en-US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791808" y="1060000"/>
            <a:ext cx="2033260" cy="1792912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n w="28575">
                <a:solidFill>
                  <a:schemeClr val="tx1"/>
                </a:solidFill>
              </a:ln>
            </a:endParaRPr>
          </a:p>
        </p:txBody>
      </p:sp>
      <p:cxnSp>
        <p:nvCxnSpPr>
          <p:cNvPr id="51" name="직선 연결선 50"/>
          <p:cNvCxnSpPr/>
          <p:nvPr/>
        </p:nvCxnSpPr>
        <p:spPr>
          <a:xfrm>
            <a:off x="791808" y="1700784"/>
            <a:ext cx="1152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 flipH="1" flipV="1">
            <a:off x="1943936" y="1052712"/>
            <a:ext cx="1" cy="180000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직선 연결선 2"/>
          <p:cNvCxnSpPr/>
          <p:nvPr/>
        </p:nvCxnSpPr>
        <p:spPr>
          <a:xfrm>
            <a:off x="1355686" y="1700784"/>
            <a:ext cx="0" cy="115212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연결선 53"/>
          <p:cNvCxnSpPr/>
          <p:nvPr/>
        </p:nvCxnSpPr>
        <p:spPr>
          <a:xfrm>
            <a:off x="1609534" y="1700784"/>
            <a:ext cx="0" cy="115212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/>
        </p:nvCxnSpPr>
        <p:spPr>
          <a:xfrm>
            <a:off x="1355686" y="2048638"/>
            <a:ext cx="25384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연결선 57"/>
          <p:cNvCxnSpPr/>
          <p:nvPr/>
        </p:nvCxnSpPr>
        <p:spPr>
          <a:xfrm>
            <a:off x="1359326" y="2455048"/>
            <a:ext cx="25384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007832" y="1196728"/>
            <a:ext cx="800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흉 노</a:t>
            </a:r>
            <a:endParaRPr lang="ko-KR" altLang="en-US" b="1" dirty="0"/>
          </a:p>
        </p:txBody>
      </p:sp>
      <p:cxnSp>
        <p:nvCxnSpPr>
          <p:cNvPr id="59" name="직선 연결선 58"/>
          <p:cNvCxnSpPr/>
          <p:nvPr/>
        </p:nvCxnSpPr>
        <p:spPr>
          <a:xfrm>
            <a:off x="779686" y="2268335"/>
            <a:ext cx="576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직선 연결선 65"/>
          <p:cNvCxnSpPr/>
          <p:nvPr/>
        </p:nvCxnSpPr>
        <p:spPr>
          <a:xfrm>
            <a:off x="1618080" y="2276848"/>
            <a:ext cx="324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898000" y="1818416"/>
            <a:ext cx="36004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b="1" smtClean="0"/>
              <a:t>진</a:t>
            </a:r>
            <a:endParaRPr lang="ko-KR" altLang="en-US" b="1"/>
          </a:p>
        </p:txBody>
      </p:sp>
      <p:sp>
        <p:nvSpPr>
          <p:cNvPr id="67" name="TextBox 66"/>
          <p:cNvSpPr txBox="1"/>
          <p:nvPr/>
        </p:nvSpPr>
        <p:spPr>
          <a:xfrm>
            <a:off x="910186" y="2431897"/>
            <a:ext cx="36004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b="1" dirty="0" smtClean="0"/>
              <a:t>초</a:t>
            </a:r>
            <a:endParaRPr lang="ko-KR" altLang="en-US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1583896" y="1916808"/>
            <a:ext cx="36004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400" b="1" dirty="0" smtClean="0"/>
              <a:t>연</a:t>
            </a:r>
            <a:endParaRPr lang="ko-KR" altLang="en-US" sz="1400" b="1" dirty="0"/>
          </a:p>
        </p:txBody>
      </p:sp>
      <p:sp>
        <p:nvSpPr>
          <p:cNvPr id="69" name="TextBox 68"/>
          <p:cNvSpPr txBox="1"/>
          <p:nvPr/>
        </p:nvSpPr>
        <p:spPr>
          <a:xfrm>
            <a:off x="1583896" y="2421444"/>
            <a:ext cx="36004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400" b="1" dirty="0" smtClean="0"/>
              <a:t>제</a:t>
            </a:r>
            <a:endParaRPr lang="ko-KR" altLang="en-US" sz="1400" b="1" dirty="0"/>
          </a:p>
        </p:txBody>
      </p:sp>
      <p:sp>
        <p:nvSpPr>
          <p:cNvPr id="70" name="TextBox 69"/>
          <p:cNvSpPr txBox="1"/>
          <p:nvPr/>
        </p:nvSpPr>
        <p:spPr>
          <a:xfrm>
            <a:off x="1295864" y="1772792"/>
            <a:ext cx="3600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200" b="1" dirty="0" smtClean="0"/>
              <a:t>조</a:t>
            </a:r>
            <a:endParaRPr lang="ko-KR" altLang="en-US" sz="1200" b="1" dirty="0"/>
          </a:p>
        </p:txBody>
      </p:sp>
      <p:sp>
        <p:nvSpPr>
          <p:cNvPr id="71" name="TextBox 70"/>
          <p:cNvSpPr txBox="1"/>
          <p:nvPr/>
        </p:nvSpPr>
        <p:spPr>
          <a:xfrm>
            <a:off x="1295864" y="2141378"/>
            <a:ext cx="3600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200" b="1" dirty="0"/>
              <a:t>위</a:t>
            </a:r>
            <a:endParaRPr lang="ko-KR" altLang="en-US" sz="1200" b="1" dirty="0"/>
          </a:p>
        </p:txBody>
      </p:sp>
      <p:sp>
        <p:nvSpPr>
          <p:cNvPr id="72" name="TextBox 71"/>
          <p:cNvSpPr txBox="1"/>
          <p:nvPr/>
        </p:nvSpPr>
        <p:spPr>
          <a:xfrm>
            <a:off x="1295864" y="2539822"/>
            <a:ext cx="3600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200" b="1" dirty="0" smtClean="0"/>
              <a:t>한</a:t>
            </a:r>
            <a:endParaRPr lang="ko-KR" altLang="en-US" sz="1200" b="1" dirty="0"/>
          </a:p>
        </p:txBody>
      </p:sp>
      <p:cxnSp>
        <p:nvCxnSpPr>
          <p:cNvPr id="75" name="직선 연결선 74"/>
          <p:cNvCxnSpPr/>
          <p:nvPr/>
        </p:nvCxnSpPr>
        <p:spPr>
          <a:xfrm>
            <a:off x="1942080" y="1566060"/>
            <a:ext cx="864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직선 연결선 75"/>
          <p:cNvCxnSpPr/>
          <p:nvPr/>
        </p:nvCxnSpPr>
        <p:spPr>
          <a:xfrm rot="16200000">
            <a:off x="2195992" y="1304712"/>
            <a:ext cx="504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직선 연결선 76"/>
          <p:cNvCxnSpPr/>
          <p:nvPr/>
        </p:nvCxnSpPr>
        <p:spPr>
          <a:xfrm rot="16200000">
            <a:off x="2304016" y="1916847"/>
            <a:ext cx="720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직선 연결선 77"/>
          <p:cNvCxnSpPr/>
          <p:nvPr/>
        </p:nvCxnSpPr>
        <p:spPr>
          <a:xfrm>
            <a:off x="1943936" y="2276848"/>
            <a:ext cx="864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직선 연결선 78"/>
          <p:cNvCxnSpPr/>
          <p:nvPr/>
        </p:nvCxnSpPr>
        <p:spPr>
          <a:xfrm rot="16200000">
            <a:off x="2099476" y="2568580"/>
            <a:ext cx="576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직선 연결선 79"/>
          <p:cNvCxnSpPr/>
          <p:nvPr/>
        </p:nvCxnSpPr>
        <p:spPr>
          <a:xfrm>
            <a:off x="2412024" y="2564880"/>
            <a:ext cx="396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직선 연결선 85"/>
          <p:cNvCxnSpPr/>
          <p:nvPr/>
        </p:nvCxnSpPr>
        <p:spPr>
          <a:xfrm>
            <a:off x="2664016" y="1916808"/>
            <a:ext cx="144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/>
          <p:cNvSpPr txBox="1"/>
          <p:nvPr/>
        </p:nvSpPr>
        <p:spPr>
          <a:xfrm>
            <a:off x="1990096" y="1204208"/>
            <a:ext cx="42371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200" b="1" smtClean="0"/>
              <a:t>부</a:t>
            </a:r>
            <a:r>
              <a:rPr lang="ko-KR" altLang="en-US" sz="1200" b="1" dirty="0"/>
              <a:t>여</a:t>
            </a:r>
            <a:endParaRPr lang="ko-KR" altLang="en-US" sz="1200" b="1" dirty="0"/>
          </a:p>
        </p:txBody>
      </p:sp>
      <p:sp>
        <p:nvSpPr>
          <p:cNvPr id="88" name="TextBox 87"/>
          <p:cNvSpPr txBox="1"/>
          <p:nvPr/>
        </p:nvSpPr>
        <p:spPr>
          <a:xfrm>
            <a:off x="2520000" y="1091697"/>
            <a:ext cx="19800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200" b="1" dirty="0" smtClean="0"/>
              <a:t>읍</a:t>
            </a:r>
            <a:endParaRPr lang="en-US" altLang="ko-KR" sz="1200" b="1" dirty="0" smtClean="0"/>
          </a:p>
          <a:p>
            <a:pPr algn="ctr"/>
            <a:r>
              <a:rPr lang="ko-KR" altLang="en-US" sz="1200" b="1" dirty="0" err="1" smtClean="0"/>
              <a:t>루</a:t>
            </a:r>
            <a:endParaRPr lang="ko-KR" altLang="en-US" sz="1200" b="1" dirty="0"/>
          </a:p>
        </p:txBody>
      </p:sp>
      <p:sp>
        <p:nvSpPr>
          <p:cNvPr id="89" name="TextBox 88"/>
          <p:cNvSpPr txBox="1"/>
          <p:nvPr/>
        </p:nvSpPr>
        <p:spPr>
          <a:xfrm>
            <a:off x="1943936" y="1845380"/>
            <a:ext cx="72008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600" b="1" dirty="0" smtClean="0"/>
              <a:t>고조선</a:t>
            </a:r>
            <a:endParaRPr lang="ko-KR" altLang="en-US" sz="1600" b="1" dirty="0"/>
          </a:p>
        </p:txBody>
      </p:sp>
      <p:sp>
        <p:nvSpPr>
          <p:cNvPr id="90" name="TextBox 89"/>
          <p:cNvSpPr txBox="1"/>
          <p:nvPr/>
        </p:nvSpPr>
        <p:spPr>
          <a:xfrm>
            <a:off x="1986666" y="2421444"/>
            <a:ext cx="3600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200" b="1" dirty="0" smtClean="0"/>
              <a:t>마한</a:t>
            </a:r>
            <a:endParaRPr lang="ko-KR" altLang="en-US" sz="1200" b="1" dirty="0"/>
          </a:p>
        </p:txBody>
      </p:sp>
      <p:sp>
        <p:nvSpPr>
          <p:cNvPr id="91" name="TextBox 90"/>
          <p:cNvSpPr txBox="1"/>
          <p:nvPr/>
        </p:nvSpPr>
        <p:spPr>
          <a:xfrm>
            <a:off x="2422354" y="2319578"/>
            <a:ext cx="3600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200" b="1" dirty="0"/>
              <a:t>진</a:t>
            </a:r>
            <a:r>
              <a:rPr lang="ko-KR" altLang="en-US" sz="1200" b="1" dirty="0" smtClean="0"/>
              <a:t>한</a:t>
            </a:r>
            <a:endParaRPr lang="ko-KR" altLang="en-US" sz="1200" b="1" dirty="0"/>
          </a:p>
        </p:txBody>
      </p:sp>
      <p:sp>
        <p:nvSpPr>
          <p:cNvPr id="92" name="TextBox 91"/>
          <p:cNvSpPr txBox="1"/>
          <p:nvPr/>
        </p:nvSpPr>
        <p:spPr>
          <a:xfrm>
            <a:off x="2418714" y="2573844"/>
            <a:ext cx="3600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200" b="1" dirty="0"/>
              <a:t>변</a:t>
            </a:r>
            <a:r>
              <a:rPr lang="ko-KR" altLang="en-US" sz="1200" b="1" dirty="0" smtClean="0"/>
              <a:t>한</a:t>
            </a:r>
            <a:endParaRPr lang="ko-KR" altLang="en-US" sz="1200" b="1" dirty="0"/>
          </a:p>
        </p:txBody>
      </p:sp>
      <p:sp>
        <p:nvSpPr>
          <p:cNvPr id="93" name="TextBox 92"/>
          <p:cNvSpPr txBox="1"/>
          <p:nvPr/>
        </p:nvSpPr>
        <p:spPr>
          <a:xfrm>
            <a:off x="2646762" y="1600485"/>
            <a:ext cx="198008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000" b="1" dirty="0" smtClean="0"/>
              <a:t>옥저</a:t>
            </a:r>
            <a:endParaRPr lang="ko-KR" altLang="en-US" sz="1000" b="1" dirty="0"/>
          </a:p>
        </p:txBody>
      </p:sp>
      <p:sp>
        <p:nvSpPr>
          <p:cNvPr id="94" name="TextBox 93"/>
          <p:cNvSpPr txBox="1"/>
          <p:nvPr/>
        </p:nvSpPr>
        <p:spPr>
          <a:xfrm>
            <a:off x="2646924" y="1934887"/>
            <a:ext cx="198008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000" b="1" dirty="0" err="1" smtClean="0"/>
              <a:t>동예</a:t>
            </a:r>
            <a:endParaRPr lang="ko-KR" altLang="en-US" sz="1000" b="1" dirty="0"/>
          </a:p>
        </p:txBody>
      </p:sp>
      <p:sp>
        <p:nvSpPr>
          <p:cNvPr id="95" name="직사각형 94"/>
          <p:cNvSpPr/>
          <p:nvPr/>
        </p:nvSpPr>
        <p:spPr>
          <a:xfrm>
            <a:off x="3468226" y="1060000"/>
            <a:ext cx="2033260" cy="1792912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n w="28575">
                <a:solidFill>
                  <a:schemeClr val="tx1"/>
                </a:solidFill>
              </a:ln>
            </a:endParaRPr>
          </a:p>
        </p:txBody>
      </p:sp>
      <p:cxnSp>
        <p:nvCxnSpPr>
          <p:cNvPr id="96" name="직선 연결선 95"/>
          <p:cNvCxnSpPr/>
          <p:nvPr/>
        </p:nvCxnSpPr>
        <p:spPr>
          <a:xfrm>
            <a:off x="3468226" y="1700784"/>
            <a:ext cx="1152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 flipH="1" flipV="1">
            <a:off x="4620354" y="1052712"/>
            <a:ext cx="1" cy="180000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3684250" y="1196728"/>
            <a:ext cx="800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선 비</a:t>
            </a:r>
            <a:endParaRPr lang="ko-KR" altLang="en-US" b="1" dirty="0"/>
          </a:p>
        </p:txBody>
      </p:sp>
      <p:cxnSp>
        <p:nvCxnSpPr>
          <p:cNvPr id="103" name="직선 연결선 102"/>
          <p:cNvCxnSpPr/>
          <p:nvPr/>
        </p:nvCxnSpPr>
        <p:spPr>
          <a:xfrm>
            <a:off x="3456104" y="2276881"/>
            <a:ext cx="1152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/>
          <p:cNvSpPr txBox="1"/>
          <p:nvPr/>
        </p:nvSpPr>
        <p:spPr>
          <a:xfrm>
            <a:off x="3816144" y="1855833"/>
            <a:ext cx="36004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b="1" dirty="0" smtClean="0"/>
              <a:t>위</a:t>
            </a:r>
            <a:endParaRPr lang="ko-KR" altLang="en-US" b="1" dirty="0"/>
          </a:p>
        </p:txBody>
      </p:sp>
      <p:sp>
        <p:nvSpPr>
          <p:cNvPr id="106" name="TextBox 105"/>
          <p:cNvSpPr txBox="1"/>
          <p:nvPr/>
        </p:nvSpPr>
        <p:spPr>
          <a:xfrm>
            <a:off x="3586604" y="2431897"/>
            <a:ext cx="36004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b="1" dirty="0" smtClean="0"/>
              <a:t>초</a:t>
            </a:r>
            <a:endParaRPr lang="ko-KR" altLang="en-US" b="1" dirty="0"/>
          </a:p>
        </p:txBody>
      </p:sp>
      <p:cxnSp>
        <p:nvCxnSpPr>
          <p:cNvPr id="112" name="직선 연결선 111"/>
          <p:cNvCxnSpPr/>
          <p:nvPr/>
        </p:nvCxnSpPr>
        <p:spPr>
          <a:xfrm>
            <a:off x="4618498" y="1566060"/>
            <a:ext cx="864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직선 연결선 112"/>
          <p:cNvCxnSpPr/>
          <p:nvPr/>
        </p:nvCxnSpPr>
        <p:spPr>
          <a:xfrm rot="16200000">
            <a:off x="4872410" y="1304712"/>
            <a:ext cx="504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직선 연결선 114"/>
          <p:cNvCxnSpPr/>
          <p:nvPr/>
        </p:nvCxnSpPr>
        <p:spPr>
          <a:xfrm>
            <a:off x="4620354" y="2276848"/>
            <a:ext cx="864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직선 연결선 115"/>
          <p:cNvCxnSpPr/>
          <p:nvPr/>
        </p:nvCxnSpPr>
        <p:spPr>
          <a:xfrm rot="16200000">
            <a:off x="4775894" y="2568580"/>
            <a:ext cx="576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직선 연결선 116"/>
          <p:cNvCxnSpPr/>
          <p:nvPr/>
        </p:nvCxnSpPr>
        <p:spPr>
          <a:xfrm>
            <a:off x="5088442" y="2564880"/>
            <a:ext cx="396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TextBox 118"/>
          <p:cNvSpPr txBox="1"/>
          <p:nvPr/>
        </p:nvSpPr>
        <p:spPr>
          <a:xfrm>
            <a:off x="4666514" y="1204208"/>
            <a:ext cx="42371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200" b="1" smtClean="0"/>
              <a:t>부</a:t>
            </a:r>
            <a:r>
              <a:rPr lang="ko-KR" altLang="en-US" sz="1200" b="1" dirty="0"/>
              <a:t>여</a:t>
            </a:r>
            <a:endParaRPr lang="ko-KR" altLang="en-US" sz="1200" b="1" dirty="0"/>
          </a:p>
        </p:txBody>
      </p:sp>
      <p:sp>
        <p:nvSpPr>
          <p:cNvPr id="120" name="TextBox 119"/>
          <p:cNvSpPr txBox="1"/>
          <p:nvPr/>
        </p:nvSpPr>
        <p:spPr>
          <a:xfrm>
            <a:off x="5196418" y="1091697"/>
            <a:ext cx="19800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200" b="1" dirty="0" smtClean="0"/>
              <a:t>읍</a:t>
            </a:r>
            <a:endParaRPr lang="en-US" altLang="ko-KR" sz="1200" b="1" dirty="0" smtClean="0"/>
          </a:p>
          <a:p>
            <a:pPr algn="ctr"/>
            <a:r>
              <a:rPr lang="ko-KR" altLang="en-US" sz="1200" b="1" dirty="0" err="1" smtClean="0"/>
              <a:t>루</a:t>
            </a:r>
            <a:endParaRPr lang="ko-KR" altLang="en-US" sz="1200" b="1" dirty="0"/>
          </a:p>
        </p:txBody>
      </p:sp>
      <p:sp>
        <p:nvSpPr>
          <p:cNvPr id="121" name="TextBox 120"/>
          <p:cNvSpPr txBox="1"/>
          <p:nvPr/>
        </p:nvSpPr>
        <p:spPr>
          <a:xfrm>
            <a:off x="4697332" y="1836834"/>
            <a:ext cx="72008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600" b="1" dirty="0" smtClean="0"/>
              <a:t>고구려</a:t>
            </a:r>
            <a:endParaRPr lang="ko-KR" altLang="en-US" sz="1600" b="1" dirty="0"/>
          </a:p>
        </p:txBody>
      </p:sp>
      <p:sp>
        <p:nvSpPr>
          <p:cNvPr id="122" name="TextBox 121"/>
          <p:cNvSpPr txBox="1"/>
          <p:nvPr/>
        </p:nvSpPr>
        <p:spPr>
          <a:xfrm>
            <a:off x="4663084" y="2421444"/>
            <a:ext cx="3600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200" b="1" dirty="0" smtClean="0"/>
              <a:t>백제</a:t>
            </a:r>
            <a:endParaRPr lang="ko-KR" altLang="en-US" sz="1200" b="1" dirty="0"/>
          </a:p>
        </p:txBody>
      </p:sp>
      <p:sp>
        <p:nvSpPr>
          <p:cNvPr id="123" name="TextBox 122"/>
          <p:cNvSpPr txBox="1"/>
          <p:nvPr/>
        </p:nvSpPr>
        <p:spPr>
          <a:xfrm>
            <a:off x="5098772" y="2319578"/>
            <a:ext cx="3600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200" b="1" dirty="0" smtClean="0"/>
              <a:t>신라</a:t>
            </a:r>
            <a:endParaRPr lang="ko-KR" altLang="en-US" sz="1200" b="1" dirty="0"/>
          </a:p>
        </p:txBody>
      </p:sp>
      <p:sp>
        <p:nvSpPr>
          <p:cNvPr id="124" name="TextBox 123"/>
          <p:cNvSpPr txBox="1"/>
          <p:nvPr/>
        </p:nvSpPr>
        <p:spPr>
          <a:xfrm>
            <a:off x="5095132" y="2573844"/>
            <a:ext cx="3600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200" b="1" dirty="0" smtClean="0"/>
              <a:t>가야</a:t>
            </a:r>
            <a:endParaRPr lang="ko-KR" altLang="en-US" sz="1200" b="1" dirty="0"/>
          </a:p>
        </p:txBody>
      </p:sp>
      <p:cxnSp>
        <p:nvCxnSpPr>
          <p:cNvPr id="159" name="직선 연결선 158"/>
          <p:cNvCxnSpPr/>
          <p:nvPr/>
        </p:nvCxnSpPr>
        <p:spPr>
          <a:xfrm rot="16200000">
            <a:off x="3752714" y="2564848"/>
            <a:ext cx="576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TextBox 159"/>
          <p:cNvSpPr txBox="1"/>
          <p:nvPr/>
        </p:nvSpPr>
        <p:spPr>
          <a:xfrm>
            <a:off x="4129814" y="2431897"/>
            <a:ext cx="36004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b="1" dirty="0" smtClean="0"/>
              <a:t>오</a:t>
            </a:r>
            <a:endParaRPr lang="ko-KR" altLang="en-US" b="1" dirty="0"/>
          </a:p>
        </p:txBody>
      </p:sp>
      <p:sp>
        <p:nvSpPr>
          <p:cNvPr id="17" name="직사각형 16"/>
          <p:cNvSpPr/>
          <p:nvPr/>
        </p:nvSpPr>
        <p:spPr>
          <a:xfrm>
            <a:off x="3816144" y="1600485"/>
            <a:ext cx="360040" cy="172307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흉노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61" name="직사각형 160"/>
          <p:cNvSpPr/>
          <p:nvPr/>
        </p:nvSpPr>
        <p:spPr>
          <a:xfrm>
            <a:off x="6103364" y="1060000"/>
            <a:ext cx="2033260" cy="1792912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n w="28575">
                <a:solidFill>
                  <a:schemeClr val="tx1"/>
                </a:solidFill>
              </a:ln>
            </a:endParaRPr>
          </a:p>
        </p:txBody>
      </p:sp>
      <p:cxnSp>
        <p:nvCxnSpPr>
          <p:cNvPr id="162" name="직선 연결선 161"/>
          <p:cNvCxnSpPr/>
          <p:nvPr/>
        </p:nvCxnSpPr>
        <p:spPr>
          <a:xfrm>
            <a:off x="6103364" y="1700784"/>
            <a:ext cx="1152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직선 연결선 162"/>
          <p:cNvCxnSpPr/>
          <p:nvPr/>
        </p:nvCxnSpPr>
        <p:spPr>
          <a:xfrm flipH="1" flipV="1">
            <a:off x="7255492" y="1052712"/>
            <a:ext cx="1" cy="180000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4" name="TextBox 163"/>
          <p:cNvSpPr txBox="1"/>
          <p:nvPr/>
        </p:nvSpPr>
        <p:spPr>
          <a:xfrm>
            <a:off x="6319388" y="1196728"/>
            <a:ext cx="800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유 연</a:t>
            </a:r>
            <a:endParaRPr lang="ko-KR" altLang="en-US" b="1" dirty="0"/>
          </a:p>
        </p:txBody>
      </p:sp>
      <p:cxnSp>
        <p:nvCxnSpPr>
          <p:cNvPr id="165" name="직선 연결선 164"/>
          <p:cNvCxnSpPr/>
          <p:nvPr/>
        </p:nvCxnSpPr>
        <p:spPr>
          <a:xfrm>
            <a:off x="6091242" y="2285427"/>
            <a:ext cx="1152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6" name="TextBox 165"/>
          <p:cNvSpPr txBox="1"/>
          <p:nvPr/>
        </p:nvSpPr>
        <p:spPr>
          <a:xfrm>
            <a:off x="6103364" y="1872925"/>
            <a:ext cx="572488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600" b="1" smtClean="0"/>
              <a:t>북위</a:t>
            </a:r>
            <a:endParaRPr lang="ko-KR" altLang="en-US" sz="1600" b="1" dirty="0"/>
          </a:p>
        </p:txBody>
      </p:sp>
      <p:sp>
        <p:nvSpPr>
          <p:cNvPr id="167" name="TextBox 166"/>
          <p:cNvSpPr txBox="1"/>
          <p:nvPr/>
        </p:nvSpPr>
        <p:spPr>
          <a:xfrm>
            <a:off x="6497532" y="2431897"/>
            <a:ext cx="36004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b="1" dirty="0" smtClean="0"/>
              <a:t>송</a:t>
            </a:r>
            <a:endParaRPr lang="ko-KR" altLang="en-US" b="1" dirty="0"/>
          </a:p>
        </p:txBody>
      </p:sp>
      <p:cxnSp>
        <p:nvCxnSpPr>
          <p:cNvPr id="170" name="직선 연결선 169"/>
          <p:cNvCxnSpPr/>
          <p:nvPr/>
        </p:nvCxnSpPr>
        <p:spPr>
          <a:xfrm>
            <a:off x="7255492" y="2276848"/>
            <a:ext cx="864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직선 연결선 170"/>
          <p:cNvCxnSpPr/>
          <p:nvPr/>
        </p:nvCxnSpPr>
        <p:spPr>
          <a:xfrm rot="16200000">
            <a:off x="7411032" y="2568580"/>
            <a:ext cx="576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직선 연결선 171"/>
          <p:cNvCxnSpPr/>
          <p:nvPr/>
        </p:nvCxnSpPr>
        <p:spPr>
          <a:xfrm>
            <a:off x="7723580" y="2564880"/>
            <a:ext cx="396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5" name="TextBox 174"/>
          <p:cNvSpPr txBox="1"/>
          <p:nvPr/>
        </p:nvSpPr>
        <p:spPr>
          <a:xfrm>
            <a:off x="7332470" y="1628776"/>
            <a:ext cx="72008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600" b="1" dirty="0" smtClean="0"/>
              <a:t>고구려</a:t>
            </a:r>
            <a:endParaRPr lang="ko-KR" altLang="en-US" sz="1600" b="1" dirty="0"/>
          </a:p>
        </p:txBody>
      </p:sp>
      <p:sp>
        <p:nvSpPr>
          <p:cNvPr id="176" name="TextBox 175"/>
          <p:cNvSpPr txBox="1"/>
          <p:nvPr/>
        </p:nvSpPr>
        <p:spPr>
          <a:xfrm>
            <a:off x="7298222" y="2421444"/>
            <a:ext cx="3600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200" b="1" dirty="0" smtClean="0"/>
              <a:t>백제</a:t>
            </a:r>
            <a:endParaRPr lang="ko-KR" altLang="en-US" sz="1200" b="1" dirty="0"/>
          </a:p>
        </p:txBody>
      </p:sp>
      <p:sp>
        <p:nvSpPr>
          <p:cNvPr id="177" name="TextBox 176"/>
          <p:cNvSpPr txBox="1"/>
          <p:nvPr/>
        </p:nvSpPr>
        <p:spPr>
          <a:xfrm>
            <a:off x="7733910" y="2319578"/>
            <a:ext cx="3600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200" b="1" dirty="0" smtClean="0"/>
              <a:t>신라</a:t>
            </a:r>
            <a:endParaRPr lang="ko-KR" altLang="en-US" sz="1200" b="1" dirty="0"/>
          </a:p>
        </p:txBody>
      </p:sp>
      <p:sp>
        <p:nvSpPr>
          <p:cNvPr id="178" name="TextBox 177"/>
          <p:cNvSpPr txBox="1"/>
          <p:nvPr/>
        </p:nvSpPr>
        <p:spPr>
          <a:xfrm>
            <a:off x="7730270" y="2573844"/>
            <a:ext cx="3600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200" b="1" dirty="0" smtClean="0"/>
              <a:t>가야</a:t>
            </a:r>
            <a:endParaRPr lang="ko-KR" altLang="en-US" sz="1200" b="1" dirty="0"/>
          </a:p>
        </p:txBody>
      </p:sp>
      <p:cxnSp>
        <p:nvCxnSpPr>
          <p:cNvPr id="179" name="직선 연결선 178"/>
          <p:cNvCxnSpPr/>
          <p:nvPr/>
        </p:nvCxnSpPr>
        <p:spPr>
          <a:xfrm rot="16200000">
            <a:off x="6387852" y="1988784"/>
            <a:ext cx="576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2" name="TextBox 181"/>
          <p:cNvSpPr txBox="1"/>
          <p:nvPr/>
        </p:nvSpPr>
        <p:spPr>
          <a:xfrm>
            <a:off x="6696464" y="1872925"/>
            <a:ext cx="572488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600" b="1" dirty="0" err="1" smtClean="0"/>
              <a:t>북연</a:t>
            </a:r>
            <a:endParaRPr lang="ko-KR" altLang="en-US" sz="1600" b="1" dirty="0"/>
          </a:p>
        </p:txBody>
      </p:sp>
      <p:sp>
        <p:nvSpPr>
          <p:cNvPr id="183" name="직사각형 182"/>
          <p:cNvSpPr/>
          <p:nvPr/>
        </p:nvSpPr>
        <p:spPr>
          <a:xfrm>
            <a:off x="786838" y="3432596"/>
            <a:ext cx="2033260" cy="1792912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n w="28575">
                <a:solidFill>
                  <a:schemeClr val="tx1"/>
                </a:solidFill>
              </a:ln>
            </a:endParaRPr>
          </a:p>
        </p:txBody>
      </p:sp>
      <p:cxnSp>
        <p:nvCxnSpPr>
          <p:cNvPr id="184" name="직선 연결선 183"/>
          <p:cNvCxnSpPr/>
          <p:nvPr/>
        </p:nvCxnSpPr>
        <p:spPr>
          <a:xfrm>
            <a:off x="786838" y="4073380"/>
            <a:ext cx="1152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직선 연결선 184"/>
          <p:cNvCxnSpPr/>
          <p:nvPr/>
        </p:nvCxnSpPr>
        <p:spPr>
          <a:xfrm flipH="1" flipV="1">
            <a:off x="1938966" y="3425308"/>
            <a:ext cx="1" cy="180000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" name="TextBox 187"/>
          <p:cNvSpPr txBox="1"/>
          <p:nvPr/>
        </p:nvSpPr>
        <p:spPr>
          <a:xfrm>
            <a:off x="786838" y="3512597"/>
            <a:ext cx="572488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400" b="1" dirty="0" smtClean="0"/>
              <a:t>서</a:t>
            </a:r>
            <a:endParaRPr lang="en-US" altLang="ko-KR" sz="1400" b="1" dirty="0" smtClean="0"/>
          </a:p>
          <a:p>
            <a:pPr algn="ctr"/>
            <a:r>
              <a:rPr lang="ko-KR" altLang="en-US" sz="1600" b="1" dirty="0" smtClean="0"/>
              <a:t>돌궐</a:t>
            </a:r>
            <a:endParaRPr lang="ko-KR" altLang="en-US" sz="1600" b="1" dirty="0"/>
          </a:p>
        </p:txBody>
      </p:sp>
      <p:sp>
        <p:nvSpPr>
          <p:cNvPr id="189" name="TextBox 188"/>
          <p:cNvSpPr txBox="1"/>
          <p:nvPr/>
        </p:nvSpPr>
        <p:spPr>
          <a:xfrm>
            <a:off x="1181006" y="4437088"/>
            <a:ext cx="36004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b="1" dirty="0"/>
              <a:t>당</a:t>
            </a:r>
            <a:endParaRPr lang="ko-KR" altLang="en-US" b="1" dirty="0"/>
          </a:p>
        </p:txBody>
      </p:sp>
      <p:cxnSp>
        <p:nvCxnSpPr>
          <p:cNvPr id="190" name="직선 연결선 189"/>
          <p:cNvCxnSpPr/>
          <p:nvPr/>
        </p:nvCxnSpPr>
        <p:spPr>
          <a:xfrm>
            <a:off x="1938966" y="4581104"/>
            <a:ext cx="864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직선 연결선 190"/>
          <p:cNvCxnSpPr/>
          <p:nvPr/>
        </p:nvCxnSpPr>
        <p:spPr>
          <a:xfrm rot="16200000">
            <a:off x="2058506" y="4905176"/>
            <a:ext cx="648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3" name="TextBox 192"/>
          <p:cNvSpPr txBox="1"/>
          <p:nvPr/>
        </p:nvSpPr>
        <p:spPr>
          <a:xfrm>
            <a:off x="2015944" y="4001372"/>
            <a:ext cx="72008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600" b="1" dirty="0" smtClean="0"/>
              <a:t>고구려</a:t>
            </a:r>
            <a:endParaRPr lang="ko-KR" altLang="en-US" sz="1600" b="1" dirty="0"/>
          </a:p>
        </p:txBody>
      </p:sp>
      <p:sp>
        <p:nvSpPr>
          <p:cNvPr id="194" name="TextBox 193"/>
          <p:cNvSpPr txBox="1"/>
          <p:nvPr/>
        </p:nvSpPr>
        <p:spPr>
          <a:xfrm>
            <a:off x="1981696" y="4726358"/>
            <a:ext cx="360040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400" b="1" dirty="0" smtClean="0"/>
              <a:t>백</a:t>
            </a:r>
            <a:endParaRPr lang="en-US" altLang="ko-KR" sz="1400" b="1" dirty="0" smtClean="0"/>
          </a:p>
          <a:p>
            <a:pPr algn="ctr"/>
            <a:r>
              <a:rPr lang="ko-KR" altLang="en-US" sz="1400" b="1" dirty="0" smtClean="0"/>
              <a:t>제</a:t>
            </a:r>
            <a:endParaRPr lang="ko-KR" altLang="en-US" sz="1400" b="1" dirty="0"/>
          </a:p>
        </p:txBody>
      </p:sp>
      <p:sp>
        <p:nvSpPr>
          <p:cNvPr id="195" name="TextBox 194"/>
          <p:cNvSpPr txBox="1"/>
          <p:nvPr/>
        </p:nvSpPr>
        <p:spPr>
          <a:xfrm>
            <a:off x="2417384" y="4726358"/>
            <a:ext cx="360040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400" b="1" dirty="0" smtClean="0"/>
              <a:t>신</a:t>
            </a:r>
            <a:endParaRPr lang="en-US" altLang="ko-KR" sz="1400" b="1" dirty="0" smtClean="0"/>
          </a:p>
          <a:p>
            <a:pPr algn="ctr"/>
            <a:r>
              <a:rPr lang="ko-KR" altLang="en-US" sz="1400" b="1" dirty="0" smtClean="0"/>
              <a:t>라</a:t>
            </a:r>
            <a:endParaRPr lang="ko-KR" altLang="en-US" sz="1400" b="1" dirty="0"/>
          </a:p>
        </p:txBody>
      </p:sp>
      <p:cxnSp>
        <p:nvCxnSpPr>
          <p:cNvPr id="197" name="직선 연결선 196"/>
          <p:cNvCxnSpPr/>
          <p:nvPr/>
        </p:nvCxnSpPr>
        <p:spPr>
          <a:xfrm rot="16200000">
            <a:off x="1035326" y="3753048"/>
            <a:ext cx="64800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8" name="TextBox 197"/>
          <p:cNvSpPr txBox="1"/>
          <p:nvPr/>
        </p:nvSpPr>
        <p:spPr>
          <a:xfrm>
            <a:off x="1379938" y="3512597"/>
            <a:ext cx="572488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400" b="1" dirty="0" smtClean="0"/>
              <a:t>동</a:t>
            </a:r>
            <a:endParaRPr lang="en-US" altLang="ko-KR" sz="1400" b="1" dirty="0" smtClean="0"/>
          </a:p>
          <a:p>
            <a:pPr algn="ctr"/>
            <a:r>
              <a:rPr lang="ko-KR" altLang="en-US" sz="1600" b="1" dirty="0" smtClean="0"/>
              <a:t>돌궐</a:t>
            </a:r>
            <a:endParaRPr lang="ko-KR" altLang="en-US" sz="1600" b="1" dirty="0"/>
          </a:p>
        </p:txBody>
      </p:sp>
      <p:sp>
        <p:nvSpPr>
          <p:cNvPr id="199" name="직사각형 198"/>
          <p:cNvSpPr/>
          <p:nvPr/>
        </p:nvSpPr>
        <p:spPr>
          <a:xfrm>
            <a:off x="791808" y="4077217"/>
            <a:ext cx="216024" cy="359871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토번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200" name="직사각형 199"/>
          <p:cNvSpPr/>
          <p:nvPr/>
        </p:nvSpPr>
        <p:spPr>
          <a:xfrm>
            <a:off x="3473196" y="3436264"/>
            <a:ext cx="2033260" cy="1792912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n w="28575">
                <a:solidFill>
                  <a:schemeClr val="tx1"/>
                </a:solidFill>
              </a:ln>
            </a:endParaRPr>
          </a:p>
        </p:txBody>
      </p:sp>
      <p:cxnSp>
        <p:nvCxnSpPr>
          <p:cNvPr id="201" name="직선 연결선 200"/>
          <p:cNvCxnSpPr/>
          <p:nvPr/>
        </p:nvCxnSpPr>
        <p:spPr>
          <a:xfrm>
            <a:off x="3473196" y="4077048"/>
            <a:ext cx="1152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직선 연결선 201"/>
          <p:cNvCxnSpPr/>
          <p:nvPr/>
        </p:nvCxnSpPr>
        <p:spPr>
          <a:xfrm flipH="1" flipV="1">
            <a:off x="4625324" y="3428976"/>
            <a:ext cx="1" cy="180000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3" name="TextBox 202"/>
          <p:cNvSpPr txBox="1"/>
          <p:nvPr/>
        </p:nvSpPr>
        <p:spPr>
          <a:xfrm>
            <a:off x="3473196" y="3645000"/>
            <a:ext cx="113503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b="1" smtClean="0"/>
              <a:t>위구르</a:t>
            </a:r>
            <a:endParaRPr lang="ko-KR" altLang="en-US" b="1" dirty="0"/>
          </a:p>
        </p:txBody>
      </p:sp>
      <p:sp>
        <p:nvSpPr>
          <p:cNvPr id="204" name="TextBox 203"/>
          <p:cNvSpPr txBox="1"/>
          <p:nvPr/>
        </p:nvSpPr>
        <p:spPr>
          <a:xfrm>
            <a:off x="3867364" y="4440756"/>
            <a:ext cx="36004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b="1" dirty="0"/>
              <a:t>당</a:t>
            </a:r>
            <a:endParaRPr lang="ko-KR" altLang="en-US" b="1" dirty="0"/>
          </a:p>
        </p:txBody>
      </p:sp>
      <p:cxnSp>
        <p:nvCxnSpPr>
          <p:cNvPr id="205" name="직선 연결선 204"/>
          <p:cNvCxnSpPr/>
          <p:nvPr/>
        </p:nvCxnSpPr>
        <p:spPr>
          <a:xfrm>
            <a:off x="4625324" y="4584772"/>
            <a:ext cx="864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" name="TextBox 206"/>
          <p:cNvSpPr txBox="1"/>
          <p:nvPr/>
        </p:nvSpPr>
        <p:spPr>
          <a:xfrm>
            <a:off x="4625325" y="4005040"/>
            <a:ext cx="797057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600" b="1" dirty="0" smtClean="0"/>
              <a:t>발해</a:t>
            </a:r>
            <a:endParaRPr lang="ko-KR" altLang="en-US" sz="1600" b="1" dirty="0"/>
          </a:p>
        </p:txBody>
      </p:sp>
      <p:sp>
        <p:nvSpPr>
          <p:cNvPr id="209" name="TextBox 208"/>
          <p:cNvSpPr txBox="1"/>
          <p:nvPr/>
        </p:nvSpPr>
        <p:spPr>
          <a:xfrm>
            <a:off x="4625325" y="4730026"/>
            <a:ext cx="838457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600" b="1" dirty="0" smtClean="0"/>
              <a:t>신라</a:t>
            </a:r>
            <a:endParaRPr lang="ko-KR" altLang="en-US" sz="1600" b="1" dirty="0"/>
          </a:p>
        </p:txBody>
      </p:sp>
      <p:sp>
        <p:nvSpPr>
          <p:cNvPr id="212" name="직사각형 211"/>
          <p:cNvSpPr/>
          <p:nvPr/>
        </p:nvSpPr>
        <p:spPr>
          <a:xfrm>
            <a:off x="3469620" y="4072339"/>
            <a:ext cx="216024" cy="359871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토번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213" name="직사각형 212"/>
          <p:cNvSpPr/>
          <p:nvPr/>
        </p:nvSpPr>
        <p:spPr>
          <a:xfrm>
            <a:off x="6120400" y="3436264"/>
            <a:ext cx="2033260" cy="1792912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n w="28575">
                <a:solidFill>
                  <a:schemeClr val="tx1"/>
                </a:solidFill>
              </a:ln>
            </a:endParaRPr>
          </a:p>
        </p:txBody>
      </p:sp>
      <p:cxnSp>
        <p:nvCxnSpPr>
          <p:cNvPr id="214" name="직선 연결선 213"/>
          <p:cNvCxnSpPr/>
          <p:nvPr/>
        </p:nvCxnSpPr>
        <p:spPr>
          <a:xfrm>
            <a:off x="6120400" y="4293072"/>
            <a:ext cx="2052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5" name="직선 연결선 214"/>
          <p:cNvCxnSpPr/>
          <p:nvPr/>
        </p:nvCxnSpPr>
        <p:spPr>
          <a:xfrm flipH="1" flipV="1">
            <a:off x="7272528" y="4293200"/>
            <a:ext cx="1" cy="93600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6" name="TextBox 215"/>
          <p:cNvSpPr txBox="1"/>
          <p:nvPr/>
        </p:nvSpPr>
        <p:spPr>
          <a:xfrm>
            <a:off x="6569540" y="3717008"/>
            <a:ext cx="113503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b="1" smtClean="0"/>
              <a:t>거 란</a:t>
            </a:r>
            <a:endParaRPr lang="ko-KR" altLang="en-US" b="1" dirty="0"/>
          </a:p>
        </p:txBody>
      </p:sp>
      <p:sp>
        <p:nvSpPr>
          <p:cNvPr id="217" name="TextBox 216"/>
          <p:cNvSpPr txBox="1"/>
          <p:nvPr/>
        </p:nvSpPr>
        <p:spPr>
          <a:xfrm>
            <a:off x="6264416" y="4592137"/>
            <a:ext cx="88198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b="1" dirty="0" smtClean="0"/>
              <a:t>북송</a:t>
            </a:r>
            <a:endParaRPr lang="ko-KR" altLang="en-US" b="1" dirty="0"/>
          </a:p>
        </p:txBody>
      </p:sp>
      <p:sp>
        <p:nvSpPr>
          <p:cNvPr id="220" name="TextBox 219"/>
          <p:cNvSpPr txBox="1"/>
          <p:nvPr/>
        </p:nvSpPr>
        <p:spPr>
          <a:xfrm>
            <a:off x="7272529" y="4592137"/>
            <a:ext cx="838457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600" b="1" dirty="0" smtClean="0"/>
              <a:t>고려</a:t>
            </a:r>
            <a:endParaRPr lang="ko-KR" altLang="en-US" sz="1600" b="1" dirty="0"/>
          </a:p>
        </p:txBody>
      </p:sp>
      <p:sp>
        <p:nvSpPr>
          <p:cNvPr id="222" name="직사각형 221"/>
          <p:cNvSpPr/>
          <p:nvPr/>
        </p:nvSpPr>
        <p:spPr>
          <a:xfrm>
            <a:off x="6120400" y="4293200"/>
            <a:ext cx="377132" cy="179935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</a:rPr>
              <a:t>서하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224" name="TextBox 223"/>
          <p:cNvSpPr txBox="1"/>
          <p:nvPr/>
        </p:nvSpPr>
        <p:spPr>
          <a:xfrm>
            <a:off x="179511" y="5864785"/>
            <a:ext cx="8784977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30000"/>
              </a:lnSpc>
              <a:buFont typeface="Arial" charset="0"/>
              <a:buChar char="•"/>
            </a:pPr>
            <a:r>
              <a:rPr lang="ko-KR" altLang="en-US" sz="1000" dirty="0" smtClean="0"/>
              <a:t>최초로 국가를 형성한 유목국가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스키타이</a:t>
            </a:r>
            <a:endParaRPr lang="en-US" altLang="ko-KR" sz="1000" dirty="0" smtClean="0"/>
          </a:p>
          <a:p>
            <a:pPr marL="171450" indent="-171450">
              <a:lnSpc>
                <a:spcPct val="130000"/>
              </a:lnSpc>
              <a:buFont typeface="Arial" charset="0"/>
              <a:buChar char="•"/>
            </a:pPr>
            <a:r>
              <a:rPr lang="ko-KR" altLang="en-US" sz="1000" dirty="0" smtClean="0"/>
              <a:t>건국순서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중국 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흉노 </a:t>
            </a:r>
            <a:r>
              <a:rPr lang="en-US" altLang="ko-KR" sz="1000" dirty="0" smtClean="0"/>
              <a:t>– </a:t>
            </a:r>
            <a:r>
              <a:rPr lang="ko-KR" altLang="en-US" sz="1000" dirty="0" smtClean="0"/>
              <a:t>진 </a:t>
            </a:r>
            <a:r>
              <a:rPr lang="en-US" altLang="ko-KR" sz="1000" dirty="0" smtClean="0"/>
              <a:t>– </a:t>
            </a:r>
            <a:r>
              <a:rPr lang="ko-KR" altLang="en-US" sz="1000" dirty="0" smtClean="0"/>
              <a:t>초 </a:t>
            </a:r>
            <a:r>
              <a:rPr lang="en-US" altLang="ko-KR" sz="1000" dirty="0" smtClean="0"/>
              <a:t>– </a:t>
            </a:r>
            <a:r>
              <a:rPr lang="ko-KR" altLang="en-US" sz="1000" dirty="0" smtClean="0"/>
              <a:t>연 </a:t>
            </a:r>
            <a:r>
              <a:rPr lang="en-US" altLang="ko-KR" sz="1000" dirty="0" smtClean="0"/>
              <a:t>– </a:t>
            </a:r>
            <a:r>
              <a:rPr lang="ko-KR" altLang="en-US" sz="1000" dirty="0" smtClean="0"/>
              <a:t>제 </a:t>
            </a:r>
            <a:r>
              <a:rPr lang="en-US" altLang="ko-KR" sz="1000" dirty="0" smtClean="0"/>
              <a:t>– </a:t>
            </a:r>
            <a:r>
              <a:rPr lang="ko-KR" altLang="en-US" sz="1000" dirty="0" smtClean="0"/>
              <a:t>조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위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한</a:t>
            </a:r>
            <a:r>
              <a:rPr lang="en-US" altLang="ko-KR" sz="1000" dirty="0" smtClean="0"/>
              <a:t>)  / </a:t>
            </a:r>
            <a:r>
              <a:rPr lang="ko-KR" altLang="en-US" sz="1000" dirty="0" smtClean="0"/>
              <a:t>한반도 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부여 </a:t>
            </a:r>
            <a:r>
              <a:rPr lang="en-US" altLang="ko-KR" sz="1000" dirty="0" smtClean="0"/>
              <a:t>– </a:t>
            </a:r>
            <a:r>
              <a:rPr lang="ko-KR" altLang="en-US" sz="1000" dirty="0" err="1" smtClean="0"/>
              <a:t>읍루</a:t>
            </a:r>
            <a:r>
              <a:rPr lang="en-US" altLang="ko-KR" sz="1000" dirty="0" smtClean="0"/>
              <a:t>(</a:t>
            </a:r>
            <a:r>
              <a:rPr lang="ko-KR" altLang="en-US" sz="1000" dirty="0" err="1" smtClean="0"/>
              <a:t>숙신</a:t>
            </a:r>
            <a:r>
              <a:rPr lang="en-US" altLang="ko-KR" sz="1000" dirty="0" smtClean="0"/>
              <a:t>) – </a:t>
            </a:r>
            <a:r>
              <a:rPr lang="ko-KR" altLang="en-US" sz="1000" dirty="0" smtClean="0"/>
              <a:t>고조선 </a:t>
            </a:r>
            <a:r>
              <a:rPr lang="en-US" altLang="ko-KR" sz="1000" dirty="0" smtClean="0"/>
              <a:t>– </a:t>
            </a:r>
            <a:r>
              <a:rPr lang="ko-KR" altLang="en-US" sz="1000" dirty="0" smtClean="0"/>
              <a:t>옥저</a:t>
            </a:r>
            <a:r>
              <a:rPr lang="en-US" altLang="ko-KR" sz="1000" dirty="0" smtClean="0"/>
              <a:t>,</a:t>
            </a:r>
            <a:r>
              <a:rPr lang="ko-KR" altLang="en-US" sz="1000" dirty="0" err="1" smtClean="0"/>
              <a:t>동예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– </a:t>
            </a:r>
            <a:r>
              <a:rPr lang="ko-KR" altLang="en-US" sz="1000" dirty="0" smtClean="0"/>
              <a:t>마한</a:t>
            </a:r>
            <a:r>
              <a:rPr lang="en-US" altLang="ko-KR" sz="1000" dirty="0" smtClean="0"/>
              <a:t>-</a:t>
            </a:r>
            <a:r>
              <a:rPr lang="ko-KR" altLang="en-US" sz="1000" dirty="0" smtClean="0"/>
              <a:t>변한</a:t>
            </a:r>
            <a:r>
              <a:rPr lang="en-US" altLang="ko-KR" sz="1000" dirty="0" smtClean="0"/>
              <a:t>-</a:t>
            </a:r>
            <a:r>
              <a:rPr lang="ko-KR" altLang="en-US" sz="1000" dirty="0" smtClean="0"/>
              <a:t>진한</a:t>
            </a:r>
            <a:r>
              <a:rPr lang="en-US" altLang="ko-KR" sz="1000" dirty="0" smtClean="0"/>
              <a:t>)</a:t>
            </a:r>
          </a:p>
          <a:p>
            <a:pPr>
              <a:lnSpc>
                <a:spcPct val="130000"/>
              </a:lnSpc>
            </a:pPr>
            <a:r>
              <a:rPr lang="en-US" altLang="ko-KR" sz="1000" dirty="0" smtClean="0"/>
              <a:t>                  </a:t>
            </a:r>
            <a:r>
              <a:rPr lang="ko-KR" altLang="en-US" sz="1000" dirty="0" smtClean="0"/>
              <a:t>중국 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선비 </a:t>
            </a:r>
            <a:r>
              <a:rPr lang="en-US" altLang="ko-KR" sz="1000" dirty="0" smtClean="0"/>
              <a:t>–</a:t>
            </a:r>
            <a:r>
              <a:rPr lang="ko-KR" altLang="en-US" sz="1000" dirty="0" smtClean="0"/>
              <a:t>흉노</a:t>
            </a:r>
            <a:r>
              <a:rPr lang="en-US" altLang="ko-KR" sz="1000" dirty="0" smtClean="0"/>
              <a:t>(</a:t>
            </a:r>
            <a:r>
              <a:rPr lang="ko-KR" altLang="en-US" sz="1000" dirty="0" err="1" smtClean="0"/>
              <a:t>알박기</a:t>
            </a:r>
            <a:r>
              <a:rPr lang="en-US" altLang="ko-KR" sz="1000" dirty="0" smtClean="0"/>
              <a:t>) – </a:t>
            </a:r>
            <a:r>
              <a:rPr lang="ko-KR" altLang="en-US" sz="1000" dirty="0" smtClean="0"/>
              <a:t>위 </a:t>
            </a:r>
            <a:r>
              <a:rPr lang="en-US" altLang="ko-KR" sz="1000" dirty="0" smtClean="0"/>
              <a:t>– </a:t>
            </a:r>
            <a:r>
              <a:rPr lang="ko-KR" altLang="en-US" sz="1000" dirty="0" smtClean="0"/>
              <a:t>촉 </a:t>
            </a:r>
            <a:r>
              <a:rPr lang="en-US" altLang="ko-KR" sz="1000" dirty="0" smtClean="0"/>
              <a:t>– </a:t>
            </a:r>
            <a:r>
              <a:rPr lang="ko-KR" altLang="en-US" sz="1000" dirty="0" smtClean="0"/>
              <a:t>오</a:t>
            </a:r>
            <a:r>
              <a:rPr lang="en-US" altLang="ko-KR" sz="1000" dirty="0" smtClean="0"/>
              <a:t>) /      </a:t>
            </a:r>
            <a:r>
              <a:rPr lang="ko-KR" altLang="en-US" sz="1000" dirty="0" smtClean="0"/>
              <a:t>한반도 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부여</a:t>
            </a:r>
            <a:r>
              <a:rPr lang="en-US" altLang="ko-KR" sz="1000" dirty="0" smtClean="0"/>
              <a:t>, </a:t>
            </a:r>
            <a:r>
              <a:rPr lang="ko-KR" altLang="en-US" sz="1000" dirty="0" err="1" smtClean="0"/>
              <a:t>읍루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– </a:t>
            </a:r>
            <a:r>
              <a:rPr lang="ko-KR" altLang="en-US" sz="1000" dirty="0" smtClean="0"/>
              <a:t>신라 </a:t>
            </a:r>
            <a:r>
              <a:rPr lang="en-US" altLang="ko-KR" sz="1000" dirty="0" smtClean="0"/>
              <a:t>- </a:t>
            </a:r>
            <a:r>
              <a:rPr lang="ko-KR" altLang="en-US" sz="1000" dirty="0" smtClean="0"/>
              <a:t>고구려 </a:t>
            </a:r>
            <a:r>
              <a:rPr lang="en-US" altLang="ko-KR" sz="1000" dirty="0" smtClean="0"/>
              <a:t>– </a:t>
            </a:r>
            <a:r>
              <a:rPr lang="ko-KR" altLang="en-US" sz="1000" dirty="0" smtClean="0"/>
              <a:t>백제 </a:t>
            </a:r>
            <a:r>
              <a:rPr lang="en-US" altLang="ko-KR" sz="1000" dirty="0" smtClean="0"/>
              <a:t>– </a:t>
            </a:r>
            <a:r>
              <a:rPr lang="ko-KR" altLang="en-US" sz="1000" dirty="0" smtClean="0"/>
              <a:t>가야 </a:t>
            </a:r>
            <a:r>
              <a:rPr lang="en-US" altLang="ko-KR" sz="1000" dirty="0" smtClean="0"/>
              <a:t>) </a:t>
            </a:r>
            <a:endParaRPr lang="en-US" altLang="ko-KR" sz="1000" dirty="0" smtClean="0"/>
          </a:p>
        </p:txBody>
      </p:sp>
      <p:sp>
        <p:nvSpPr>
          <p:cNvPr id="225" name="TextBox 224"/>
          <p:cNvSpPr txBox="1"/>
          <p:nvPr/>
        </p:nvSpPr>
        <p:spPr>
          <a:xfrm>
            <a:off x="4621445" y="3305889"/>
            <a:ext cx="885011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800" dirty="0" smtClean="0"/>
              <a:t>698              926</a:t>
            </a:r>
            <a:endParaRPr lang="ko-KR" altLang="en-US" sz="800" dirty="0"/>
          </a:p>
        </p:txBody>
      </p:sp>
      <p:sp>
        <p:nvSpPr>
          <p:cNvPr id="226" name="TextBox 225"/>
          <p:cNvSpPr txBox="1"/>
          <p:nvPr/>
        </p:nvSpPr>
        <p:spPr>
          <a:xfrm>
            <a:off x="6091242" y="913222"/>
            <a:ext cx="1152000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800" dirty="0" smtClean="0"/>
              <a:t>402                     552</a:t>
            </a:r>
            <a:endParaRPr lang="ko-KR" altLang="en-US" sz="800" dirty="0"/>
          </a:p>
        </p:txBody>
      </p:sp>
      <p:sp>
        <p:nvSpPr>
          <p:cNvPr id="227" name="TextBox 226"/>
          <p:cNvSpPr txBox="1"/>
          <p:nvPr/>
        </p:nvSpPr>
        <p:spPr>
          <a:xfrm>
            <a:off x="3468226" y="5226220"/>
            <a:ext cx="1153219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800" dirty="0" smtClean="0"/>
              <a:t>618                     907</a:t>
            </a:r>
            <a:endParaRPr lang="ko-KR" altLang="en-US" sz="800" dirty="0"/>
          </a:p>
        </p:txBody>
      </p:sp>
      <p:sp>
        <p:nvSpPr>
          <p:cNvPr id="228" name="TextBox 227"/>
          <p:cNvSpPr txBox="1"/>
          <p:nvPr/>
        </p:nvSpPr>
        <p:spPr>
          <a:xfrm>
            <a:off x="3456104" y="3290893"/>
            <a:ext cx="1115895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800" dirty="0" smtClean="0"/>
              <a:t>744                    840</a:t>
            </a:r>
            <a:endParaRPr lang="ko-KR" altLang="en-US" sz="800" dirty="0"/>
          </a:p>
        </p:txBody>
      </p:sp>
      <p:sp>
        <p:nvSpPr>
          <p:cNvPr id="229" name="TextBox 228"/>
          <p:cNvSpPr txBox="1"/>
          <p:nvPr/>
        </p:nvSpPr>
        <p:spPr>
          <a:xfrm>
            <a:off x="7308304" y="5235478"/>
            <a:ext cx="885011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28600" indent="-228600">
              <a:buAutoNum type="arabicPlain" startAt="918"/>
            </a:pPr>
            <a:r>
              <a:rPr lang="en-US" altLang="ko-KR" sz="800" dirty="0" smtClean="0"/>
              <a:t>          1392</a:t>
            </a:r>
          </a:p>
        </p:txBody>
      </p:sp>
      <p:sp>
        <p:nvSpPr>
          <p:cNvPr id="230" name="TextBox 229"/>
          <p:cNvSpPr txBox="1"/>
          <p:nvPr/>
        </p:nvSpPr>
        <p:spPr>
          <a:xfrm>
            <a:off x="6120400" y="5246627"/>
            <a:ext cx="112284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800" dirty="0" smtClean="0"/>
              <a:t>960 </a:t>
            </a:r>
            <a:r>
              <a:rPr lang="en-US" altLang="ko-KR" sz="800" dirty="0" smtClean="0"/>
              <a:t>                  1127</a:t>
            </a:r>
          </a:p>
        </p:txBody>
      </p:sp>
      <p:sp>
        <p:nvSpPr>
          <p:cNvPr id="231" name="TextBox 230"/>
          <p:cNvSpPr txBox="1"/>
          <p:nvPr/>
        </p:nvSpPr>
        <p:spPr>
          <a:xfrm>
            <a:off x="6114430" y="3290892"/>
            <a:ext cx="2039229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800" dirty="0" smtClean="0"/>
              <a:t>947 </a:t>
            </a:r>
            <a:r>
              <a:rPr lang="en-US" altLang="ko-KR" sz="800" dirty="0" smtClean="0"/>
              <a:t>                                           1125</a:t>
            </a:r>
          </a:p>
        </p:txBody>
      </p:sp>
      <p:sp>
        <p:nvSpPr>
          <p:cNvPr id="232" name="TextBox 231"/>
          <p:cNvSpPr txBox="1"/>
          <p:nvPr/>
        </p:nvSpPr>
        <p:spPr>
          <a:xfrm>
            <a:off x="1921069" y="3290891"/>
            <a:ext cx="885011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800" dirty="0" smtClean="0"/>
              <a:t>BC 37           668</a:t>
            </a:r>
            <a:endParaRPr lang="ko-KR" altLang="en-US" sz="800" dirty="0"/>
          </a:p>
        </p:txBody>
      </p:sp>
      <p:sp>
        <p:nvSpPr>
          <p:cNvPr id="233" name="TextBox 232"/>
          <p:cNvSpPr txBox="1"/>
          <p:nvPr/>
        </p:nvSpPr>
        <p:spPr>
          <a:xfrm>
            <a:off x="1938063" y="5232341"/>
            <a:ext cx="437874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800" dirty="0" smtClean="0"/>
              <a:t>BC 18</a:t>
            </a:r>
          </a:p>
          <a:p>
            <a:r>
              <a:rPr lang="en-US" altLang="ko-KR" sz="800" dirty="0" smtClean="0"/>
              <a:t>   ~ 660</a:t>
            </a:r>
            <a:endParaRPr lang="ko-KR" altLang="en-US" sz="800" dirty="0"/>
          </a:p>
        </p:txBody>
      </p:sp>
      <p:sp>
        <p:nvSpPr>
          <p:cNvPr id="234" name="TextBox 233"/>
          <p:cNvSpPr txBox="1"/>
          <p:nvPr/>
        </p:nvSpPr>
        <p:spPr>
          <a:xfrm>
            <a:off x="2405934" y="5229200"/>
            <a:ext cx="437874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800" dirty="0" smtClean="0"/>
              <a:t>BC 57</a:t>
            </a:r>
          </a:p>
          <a:p>
            <a:r>
              <a:rPr lang="en-US" altLang="ko-KR" sz="800" dirty="0" smtClean="0"/>
              <a:t>   ~ 935</a:t>
            </a:r>
            <a:endParaRPr lang="ko-KR" altLang="en-US" sz="800" dirty="0"/>
          </a:p>
        </p:txBody>
      </p:sp>
      <p:sp>
        <p:nvSpPr>
          <p:cNvPr id="235" name="TextBox 234"/>
          <p:cNvSpPr txBox="1"/>
          <p:nvPr/>
        </p:nvSpPr>
        <p:spPr>
          <a:xfrm>
            <a:off x="4625325" y="5225508"/>
            <a:ext cx="885011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800" dirty="0" smtClean="0"/>
              <a:t> 삼국통일 </a:t>
            </a:r>
            <a:r>
              <a:rPr lang="en-US" altLang="ko-KR" sz="800" dirty="0" smtClean="0"/>
              <a:t>676</a:t>
            </a:r>
            <a:endParaRPr lang="en-US" altLang="ko-KR" sz="800" dirty="0" smtClean="0"/>
          </a:p>
        </p:txBody>
      </p:sp>
    </p:spTree>
    <p:extLst>
      <p:ext uri="{BB962C8B-B14F-4D97-AF65-F5344CB8AC3E}">
        <p14:creationId xmlns:p14="http://schemas.microsoft.com/office/powerpoint/2010/main" val="158937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43808" y="116632"/>
            <a:ext cx="5760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https://www.youtube.com/watch?v=XtUKz_O6nEk</a:t>
            </a:r>
            <a:endParaRPr lang="ko-KR" altLang="en-US" sz="1100" dirty="0"/>
          </a:p>
        </p:txBody>
      </p:sp>
      <p:pic>
        <p:nvPicPr>
          <p:cNvPr id="12290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8" y="692696"/>
            <a:ext cx="9144000" cy="5152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578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332656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 Frame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8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]  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광개토대왕 업적</a:t>
            </a:r>
            <a:endParaRPr lang="ko-KR" altLang="en-US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8379" y="1574854"/>
            <a:ext cx="2485621" cy="2454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89" name="그룹 3088"/>
          <p:cNvGrpSpPr/>
          <p:nvPr/>
        </p:nvGrpSpPr>
        <p:grpSpPr>
          <a:xfrm>
            <a:off x="484636" y="980728"/>
            <a:ext cx="5959572" cy="3236827"/>
            <a:chOff x="196604" y="1351288"/>
            <a:chExt cx="5959572" cy="3236827"/>
          </a:xfrm>
        </p:grpSpPr>
        <p:sp>
          <p:nvSpPr>
            <p:cNvPr id="5" name="순서도: 대체 처리 4"/>
            <p:cNvSpPr/>
            <p:nvPr/>
          </p:nvSpPr>
          <p:spPr>
            <a:xfrm>
              <a:off x="2051720" y="2420889"/>
              <a:ext cx="2592288" cy="360040"/>
            </a:xfrm>
            <a:prstGeom prst="flowChartAlternateProcess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b="1" dirty="0" smtClean="0"/>
                <a:t>광 개 토 대 왕</a:t>
              </a:r>
              <a:endParaRPr lang="ko-KR" altLang="en-US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907704" y="1556792"/>
              <a:ext cx="360040" cy="40011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ko-KR" altLang="en-US" sz="1400" b="1" dirty="0" smtClean="0"/>
                <a:t>① </a:t>
              </a:r>
              <a:endParaRPr lang="en-US" altLang="ko-KR" sz="1400" b="1" dirty="0" smtClean="0"/>
            </a:p>
            <a:p>
              <a:r>
                <a:rPr lang="en-US" altLang="ko-KR" sz="1200" b="1" dirty="0" smtClean="0"/>
                <a:t>395</a:t>
              </a:r>
              <a:endParaRPr lang="ko-KR" altLang="en-US" sz="1200" b="1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83568" y="1372126"/>
              <a:ext cx="936104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ko-KR" altLang="en-US" sz="1200" b="1" dirty="0" smtClean="0"/>
                <a:t>거란 토벌</a:t>
              </a:r>
              <a:endParaRPr lang="ko-KR" altLang="en-US" sz="1200" b="1" dirty="0"/>
            </a:p>
          </p:txBody>
        </p:sp>
        <p:cxnSp>
          <p:nvCxnSpPr>
            <p:cNvPr id="15" name="직선 화살표 연결선 14"/>
            <p:cNvCxnSpPr/>
            <p:nvPr/>
          </p:nvCxnSpPr>
          <p:spPr>
            <a:xfrm>
              <a:off x="3546796" y="2780929"/>
              <a:ext cx="0" cy="1359768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3563888" y="3356992"/>
              <a:ext cx="360040" cy="40011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ko-KR" altLang="en-US" sz="1400" b="1" dirty="0" smtClean="0"/>
                <a:t>② </a:t>
              </a:r>
              <a:endParaRPr lang="en-US" altLang="ko-KR" sz="1400" b="1" dirty="0" smtClean="0"/>
            </a:p>
            <a:p>
              <a:r>
                <a:rPr lang="en-US" altLang="ko-KR" sz="1200" b="1" dirty="0" smtClean="0"/>
                <a:t>396</a:t>
              </a:r>
              <a:endParaRPr lang="ko-KR" altLang="en-US" sz="1200" b="1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987824" y="4166335"/>
              <a:ext cx="1117944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ko-KR" altLang="en-US" sz="1200" b="1" dirty="0" smtClean="0"/>
                <a:t>한성백제 공격</a:t>
              </a:r>
              <a:endParaRPr lang="en-US" altLang="ko-KR" sz="1200" b="1" dirty="0" smtClean="0"/>
            </a:p>
            <a:p>
              <a:pPr algn="ctr"/>
              <a:r>
                <a:rPr lang="en-US" altLang="ko-KR" sz="1200" b="1" dirty="0" smtClean="0"/>
                <a:t>58</a:t>
              </a:r>
              <a:r>
                <a:rPr lang="ko-KR" altLang="en-US" sz="1200" b="1" dirty="0" smtClean="0"/>
                <a:t>성 함락</a:t>
              </a:r>
              <a:endParaRPr lang="ko-KR" altLang="en-US" sz="1200" b="1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067944" y="1556792"/>
              <a:ext cx="648072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ko-KR" altLang="en-US" sz="1400" b="1" dirty="0" smtClean="0"/>
                <a:t>③ </a:t>
              </a:r>
              <a:r>
                <a:rPr lang="en-US" altLang="ko-KR" sz="1200" b="1" dirty="0" smtClean="0"/>
                <a:t>398</a:t>
              </a:r>
              <a:endParaRPr lang="ko-KR" altLang="en-US" sz="1200" b="1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630171" y="1351288"/>
              <a:ext cx="936104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ko-KR" altLang="en-US" sz="1200" b="1" dirty="0" err="1" smtClean="0"/>
                <a:t>숙신</a:t>
              </a:r>
              <a:r>
                <a:rPr lang="ko-KR" altLang="en-US" sz="1200" b="1" dirty="0" smtClean="0"/>
                <a:t> 토벌</a:t>
              </a:r>
              <a:endParaRPr lang="ko-KR" altLang="en-US" sz="1200" b="1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499992" y="1917412"/>
              <a:ext cx="648072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ko-KR" altLang="en-US" sz="1400" b="1" dirty="0" smtClean="0"/>
                <a:t>⑧ </a:t>
              </a:r>
              <a:r>
                <a:rPr lang="en-US" altLang="ko-KR" sz="1200" b="1" dirty="0" smtClean="0"/>
                <a:t>410</a:t>
              </a:r>
              <a:endParaRPr lang="ko-KR" altLang="en-US" sz="1200" b="1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220072" y="1700808"/>
              <a:ext cx="936104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ko-KR" altLang="en-US" sz="1200" b="1" dirty="0" smtClean="0"/>
                <a:t>동부여 공격</a:t>
              </a:r>
              <a:endParaRPr lang="ko-KR" altLang="en-US" sz="1200" b="1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691641" y="3388930"/>
              <a:ext cx="360040" cy="40011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ko-KR" altLang="en-US" sz="1400" b="1" dirty="0" smtClean="0"/>
                <a:t>④ </a:t>
              </a:r>
              <a:endParaRPr lang="en-US" altLang="ko-KR" sz="1400" b="1" dirty="0" smtClean="0"/>
            </a:p>
            <a:p>
              <a:r>
                <a:rPr lang="en-US" altLang="ko-KR" sz="1200" b="1" dirty="0" smtClean="0"/>
                <a:t>400</a:t>
              </a:r>
              <a:endParaRPr lang="ko-KR" altLang="en-US" sz="1200" b="1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448331" y="4034117"/>
              <a:ext cx="1117944" cy="5539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ko-KR" altLang="en-US" sz="1200" b="1" dirty="0" smtClean="0"/>
                <a:t>왜군</a:t>
              </a:r>
              <a:r>
                <a:rPr lang="en-US" altLang="ko-KR" sz="1000" b="1" dirty="0" smtClean="0"/>
                <a:t>(+</a:t>
              </a:r>
              <a:r>
                <a:rPr lang="ko-KR" altLang="en-US" sz="1000" b="1" dirty="0" smtClean="0"/>
                <a:t>금관가야</a:t>
              </a:r>
              <a:r>
                <a:rPr lang="en-US" altLang="ko-KR" sz="1000" b="1" dirty="0" smtClean="0"/>
                <a:t>)</a:t>
              </a:r>
              <a:r>
                <a:rPr lang="ko-KR" altLang="en-US" sz="1200" b="1" dirty="0" smtClean="0"/>
                <a:t>격퇴</a:t>
              </a:r>
              <a:endParaRPr lang="en-US" altLang="ko-KR" sz="1200" b="1" dirty="0" smtClean="0"/>
            </a:p>
            <a:p>
              <a:pPr algn="ctr"/>
              <a:r>
                <a:rPr lang="ko-KR" altLang="en-US" sz="1200" b="1" dirty="0" smtClean="0"/>
                <a:t>신라구원</a:t>
              </a:r>
              <a:endParaRPr lang="ko-KR" altLang="en-US" sz="1200" b="1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619672" y="3172906"/>
              <a:ext cx="648072" cy="40011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ko-KR" altLang="en-US" sz="1400" b="1" dirty="0" smtClean="0"/>
                <a:t>⑤ </a:t>
              </a:r>
              <a:endParaRPr lang="en-US" altLang="ko-KR" sz="1400" b="1" dirty="0" smtClean="0"/>
            </a:p>
            <a:p>
              <a:r>
                <a:rPr lang="en-US" altLang="ko-KR" sz="1200" b="1" dirty="0" smtClean="0"/>
                <a:t>400~402</a:t>
              </a:r>
              <a:endParaRPr lang="ko-KR" altLang="en-US" sz="1200" b="1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897772" y="3717032"/>
              <a:ext cx="1117944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ko-KR" altLang="en-US" sz="1200" b="1" dirty="0" smtClean="0"/>
                <a:t>요동평원</a:t>
              </a:r>
              <a:endParaRPr lang="en-US" altLang="ko-KR" sz="1200" b="1" dirty="0" smtClean="0"/>
            </a:p>
            <a:p>
              <a:pPr algn="ctr"/>
              <a:r>
                <a:rPr lang="ko-KR" altLang="en-US" sz="1200" b="1" dirty="0" smtClean="0"/>
                <a:t>점령</a:t>
              </a:r>
              <a:endParaRPr lang="ko-KR" altLang="en-US" sz="1200" b="1" dirty="0"/>
            </a:p>
          </p:txBody>
        </p:sp>
        <p:cxnSp>
          <p:nvCxnSpPr>
            <p:cNvPr id="38" name="직선 화살표 연결선 37"/>
            <p:cNvCxnSpPr/>
            <p:nvPr/>
          </p:nvCxnSpPr>
          <p:spPr>
            <a:xfrm>
              <a:off x="2422814" y="2780929"/>
              <a:ext cx="0" cy="1359768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2439906" y="3356992"/>
              <a:ext cx="360040" cy="40011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ko-KR" altLang="en-US" sz="1400" b="1" dirty="0" smtClean="0"/>
                <a:t>⑥ </a:t>
              </a:r>
              <a:endParaRPr lang="en-US" altLang="ko-KR" sz="1400" b="1" dirty="0" smtClean="0"/>
            </a:p>
            <a:p>
              <a:r>
                <a:rPr lang="en-US" altLang="ko-KR" sz="1200" b="1" dirty="0" smtClean="0"/>
                <a:t>404</a:t>
              </a:r>
              <a:endParaRPr lang="ko-KR" altLang="en-US" sz="1200" b="1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863842" y="4166335"/>
              <a:ext cx="1117944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ko-KR" altLang="en-US" sz="1200" b="1" dirty="0" smtClean="0"/>
                <a:t>왜군 격퇴</a:t>
              </a:r>
              <a:endParaRPr lang="en-US" altLang="ko-KR" sz="1200" b="1" dirty="0" smtClean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83568" y="2956882"/>
              <a:ext cx="720080" cy="40011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ko-KR" altLang="en-US" sz="1400" b="1" dirty="0" smtClean="0"/>
                <a:t>    ⑦ </a:t>
              </a:r>
              <a:endParaRPr lang="en-US" altLang="ko-KR" sz="1400" b="1" dirty="0" smtClean="0"/>
            </a:p>
            <a:p>
              <a:pPr algn="r"/>
              <a:r>
                <a:rPr lang="en-US" altLang="ko-KR" sz="1200" b="1" dirty="0" smtClean="0"/>
                <a:t>402~404</a:t>
              </a:r>
              <a:endParaRPr lang="ko-KR" altLang="en-US" sz="1200" b="1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96604" y="4077072"/>
              <a:ext cx="702988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ko-KR" altLang="en-US" sz="1200" b="1" dirty="0" err="1" smtClean="0"/>
                <a:t>후연</a:t>
              </a:r>
              <a:r>
                <a:rPr lang="ko-KR" altLang="en-US" sz="1200" b="1" dirty="0" smtClean="0"/>
                <a:t> 공격</a:t>
              </a:r>
              <a:endParaRPr lang="ko-KR" altLang="en-US" sz="1200" b="1" dirty="0"/>
            </a:p>
          </p:txBody>
        </p:sp>
        <p:sp>
          <p:nvSpPr>
            <p:cNvPr id="3087" name="자유형 3086"/>
            <p:cNvSpPr/>
            <p:nvPr/>
          </p:nvSpPr>
          <p:spPr>
            <a:xfrm>
              <a:off x="467544" y="2524211"/>
              <a:ext cx="1557809" cy="1509906"/>
            </a:xfrm>
            <a:custGeom>
              <a:avLst/>
              <a:gdLst>
                <a:gd name="connsiteX0" fmla="*/ 1452785 w 1452785"/>
                <a:gd name="connsiteY0" fmla="*/ 48073 h 936836"/>
                <a:gd name="connsiteX1" fmla="*/ 589660 w 1452785"/>
                <a:gd name="connsiteY1" fmla="*/ 99348 h 936836"/>
                <a:gd name="connsiteX2" fmla="*/ 0 w 1452785"/>
                <a:gd name="connsiteY2" fmla="*/ 936836 h 936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2785" h="936836">
                  <a:moveTo>
                    <a:pt x="1452785" y="48073"/>
                  </a:moveTo>
                  <a:cubicBezTo>
                    <a:pt x="1142288" y="-353"/>
                    <a:pt x="831791" y="-48779"/>
                    <a:pt x="589660" y="99348"/>
                  </a:cubicBezTo>
                  <a:cubicBezTo>
                    <a:pt x="347529" y="247475"/>
                    <a:pt x="173764" y="592155"/>
                    <a:pt x="0" y="936836"/>
                  </a:cubicBez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tailEnd type="triangle" w="med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88" name="자유형 3087"/>
            <p:cNvSpPr/>
            <p:nvPr/>
          </p:nvSpPr>
          <p:spPr>
            <a:xfrm>
              <a:off x="3478138" y="1452785"/>
              <a:ext cx="1213503" cy="948583"/>
            </a:xfrm>
            <a:custGeom>
              <a:avLst/>
              <a:gdLst>
                <a:gd name="connsiteX0" fmla="*/ 0 w 1213503"/>
                <a:gd name="connsiteY0" fmla="*/ 948583 h 948583"/>
                <a:gd name="connsiteX1" fmla="*/ 623843 w 1213503"/>
                <a:gd name="connsiteY1" fmla="*/ 111095 h 948583"/>
                <a:gd name="connsiteX2" fmla="*/ 1213503 w 1213503"/>
                <a:gd name="connsiteY2" fmla="*/ 0 h 948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13503" h="948583">
                  <a:moveTo>
                    <a:pt x="0" y="948583"/>
                  </a:moveTo>
                  <a:cubicBezTo>
                    <a:pt x="210796" y="608887"/>
                    <a:pt x="421592" y="269192"/>
                    <a:pt x="623843" y="111095"/>
                  </a:cubicBezTo>
                  <a:cubicBezTo>
                    <a:pt x="826094" y="-47002"/>
                    <a:pt x="1108105" y="32759"/>
                    <a:pt x="1213503" y="0"/>
                  </a:cubicBez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tailEnd type="triangle" w="med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자유형 57"/>
            <p:cNvSpPr/>
            <p:nvPr/>
          </p:nvSpPr>
          <p:spPr>
            <a:xfrm>
              <a:off x="3833009" y="1808980"/>
              <a:ext cx="1387064" cy="611910"/>
            </a:xfrm>
            <a:custGeom>
              <a:avLst/>
              <a:gdLst>
                <a:gd name="connsiteX0" fmla="*/ 0 w 1213503"/>
                <a:gd name="connsiteY0" fmla="*/ 948583 h 948583"/>
                <a:gd name="connsiteX1" fmla="*/ 623843 w 1213503"/>
                <a:gd name="connsiteY1" fmla="*/ 111095 h 948583"/>
                <a:gd name="connsiteX2" fmla="*/ 1213503 w 1213503"/>
                <a:gd name="connsiteY2" fmla="*/ 0 h 948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13503" h="948583">
                  <a:moveTo>
                    <a:pt x="0" y="948583"/>
                  </a:moveTo>
                  <a:cubicBezTo>
                    <a:pt x="210796" y="608887"/>
                    <a:pt x="421592" y="269192"/>
                    <a:pt x="623843" y="111095"/>
                  </a:cubicBezTo>
                  <a:cubicBezTo>
                    <a:pt x="826094" y="-47002"/>
                    <a:pt x="1108105" y="32759"/>
                    <a:pt x="1213503" y="0"/>
                  </a:cubicBez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tailEnd type="triangle" w="med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자유형 58"/>
            <p:cNvSpPr/>
            <p:nvPr/>
          </p:nvSpPr>
          <p:spPr>
            <a:xfrm rot="4427665">
              <a:off x="3499327" y="3065979"/>
              <a:ext cx="1466570" cy="651775"/>
            </a:xfrm>
            <a:custGeom>
              <a:avLst/>
              <a:gdLst>
                <a:gd name="connsiteX0" fmla="*/ 0 w 1213503"/>
                <a:gd name="connsiteY0" fmla="*/ 948583 h 948583"/>
                <a:gd name="connsiteX1" fmla="*/ 623843 w 1213503"/>
                <a:gd name="connsiteY1" fmla="*/ 111095 h 948583"/>
                <a:gd name="connsiteX2" fmla="*/ 1213503 w 1213503"/>
                <a:gd name="connsiteY2" fmla="*/ 0 h 948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13503" h="948583">
                  <a:moveTo>
                    <a:pt x="0" y="948583"/>
                  </a:moveTo>
                  <a:cubicBezTo>
                    <a:pt x="210796" y="608887"/>
                    <a:pt x="421592" y="269192"/>
                    <a:pt x="623843" y="111095"/>
                  </a:cubicBezTo>
                  <a:cubicBezTo>
                    <a:pt x="826094" y="-47002"/>
                    <a:pt x="1108105" y="32759"/>
                    <a:pt x="1213503" y="0"/>
                  </a:cubicBez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tailEnd type="triangle" w="med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자유형 59"/>
            <p:cNvSpPr/>
            <p:nvPr/>
          </p:nvSpPr>
          <p:spPr>
            <a:xfrm flipH="1">
              <a:off x="1547664" y="1486251"/>
              <a:ext cx="1213503" cy="948583"/>
            </a:xfrm>
            <a:custGeom>
              <a:avLst/>
              <a:gdLst>
                <a:gd name="connsiteX0" fmla="*/ 0 w 1213503"/>
                <a:gd name="connsiteY0" fmla="*/ 948583 h 948583"/>
                <a:gd name="connsiteX1" fmla="*/ 623843 w 1213503"/>
                <a:gd name="connsiteY1" fmla="*/ 111095 h 948583"/>
                <a:gd name="connsiteX2" fmla="*/ 1213503 w 1213503"/>
                <a:gd name="connsiteY2" fmla="*/ 0 h 948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13503" h="948583">
                  <a:moveTo>
                    <a:pt x="0" y="948583"/>
                  </a:moveTo>
                  <a:cubicBezTo>
                    <a:pt x="210796" y="608887"/>
                    <a:pt x="421592" y="269192"/>
                    <a:pt x="623843" y="111095"/>
                  </a:cubicBezTo>
                  <a:cubicBezTo>
                    <a:pt x="826094" y="-47002"/>
                    <a:pt x="1108105" y="32759"/>
                    <a:pt x="1213503" y="0"/>
                  </a:cubicBez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tailEnd type="triangle" w="med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 rot="17172335" flipH="1">
              <a:off x="1132624" y="3067441"/>
              <a:ext cx="1206307" cy="232446"/>
            </a:xfrm>
            <a:custGeom>
              <a:avLst/>
              <a:gdLst>
                <a:gd name="connsiteX0" fmla="*/ 0 w 1213503"/>
                <a:gd name="connsiteY0" fmla="*/ 948583 h 948583"/>
                <a:gd name="connsiteX1" fmla="*/ 623843 w 1213503"/>
                <a:gd name="connsiteY1" fmla="*/ 111095 h 948583"/>
                <a:gd name="connsiteX2" fmla="*/ 1213503 w 1213503"/>
                <a:gd name="connsiteY2" fmla="*/ 0 h 948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13503" h="948583">
                  <a:moveTo>
                    <a:pt x="0" y="948583"/>
                  </a:moveTo>
                  <a:cubicBezTo>
                    <a:pt x="210796" y="608887"/>
                    <a:pt x="421592" y="269192"/>
                    <a:pt x="623843" y="111095"/>
                  </a:cubicBezTo>
                  <a:cubicBezTo>
                    <a:pt x="826094" y="-47002"/>
                    <a:pt x="1108105" y="32759"/>
                    <a:pt x="1213503" y="0"/>
                  </a:cubicBez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tailEnd type="triangle" w="med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107503" y="4581128"/>
            <a:ext cx="898155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000" dirty="0" smtClean="0"/>
              <a:t>414</a:t>
            </a:r>
            <a:r>
              <a:rPr lang="ko-KR" altLang="en-US" sz="1000" dirty="0" smtClean="0"/>
              <a:t>년 </a:t>
            </a:r>
            <a:r>
              <a:rPr lang="ko-KR" altLang="en-US" sz="1000" dirty="0" err="1" smtClean="0"/>
              <a:t>장수왕</a:t>
            </a:r>
            <a:r>
              <a:rPr lang="ko-KR" altLang="en-US" sz="1000" dirty="0" smtClean="0"/>
              <a:t> 건립</a:t>
            </a:r>
            <a:r>
              <a:rPr lang="en-US" altLang="ko-KR" sz="1000" dirty="0" smtClean="0"/>
              <a:t>. ‘</a:t>
            </a:r>
            <a:r>
              <a:rPr lang="ko-KR" altLang="en-US" sz="1000" dirty="0" err="1" smtClean="0"/>
              <a:t>국강상</a:t>
            </a:r>
            <a:r>
              <a:rPr lang="ko-KR" altLang="en-US" sz="1000" dirty="0" smtClean="0"/>
              <a:t> </a:t>
            </a:r>
            <a:r>
              <a:rPr lang="ko-KR" altLang="en-US" sz="1000" dirty="0" err="1" smtClean="0"/>
              <a:t>광개토경</a:t>
            </a:r>
            <a:r>
              <a:rPr lang="ko-KR" altLang="en-US" sz="1000" dirty="0" smtClean="0"/>
              <a:t> 평안 </a:t>
            </a:r>
            <a:r>
              <a:rPr lang="ko-KR" altLang="en-US" sz="1000" dirty="0" err="1" smtClean="0"/>
              <a:t>호태왕</a:t>
            </a:r>
            <a:r>
              <a:rPr lang="en-US" altLang="ko-KR" sz="1000" dirty="0" smtClean="0"/>
              <a:t>’ </a:t>
            </a:r>
            <a:r>
              <a:rPr lang="en-US" altLang="ko-KR" sz="1000" dirty="0" smtClean="0">
                <a:sym typeface="Wingdings" panose="05000000000000000000" pitchFamily="2" charset="2"/>
              </a:rPr>
              <a:t> </a:t>
            </a:r>
            <a:r>
              <a:rPr lang="ko-KR" altLang="en-US" sz="1000" dirty="0" err="1" smtClean="0">
                <a:sym typeface="Wingdings" panose="05000000000000000000" pitchFamily="2" charset="2"/>
              </a:rPr>
              <a:t>호태왕비</a:t>
            </a:r>
            <a:endParaRPr lang="en-US" altLang="ko-KR" sz="1000" dirty="0" smtClean="0">
              <a:sym typeface="Wingdings" panose="05000000000000000000" pitchFamily="2" charset="2"/>
            </a:endParaRPr>
          </a:p>
          <a:p>
            <a:pPr>
              <a:lnSpc>
                <a:spcPct val="130000"/>
              </a:lnSpc>
            </a:pPr>
            <a:r>
              <a:rPr lang="ko-KR" altLang="en-US" sz="1000" dirty="0" smtClean="0">
                <a:sym typeface="Wingdings" panose="05000000000000000000" pitchFamily="2" charset="2"/>
              </a:rPr>
              <a:t>광개토왕 </a:t>
            </a:r>
            <a:r>
              <a:rPr lang="en-US" altLang="ko-KR" sz="1000" dirty="0" smtClean="0">
                <a:sym typeface="Wingdings" panose="05000000000000000000" pitchFamily="2" charset="2"/>
              </a:rPr>
              <a:t>(374~412), 391</a:t>
            </a:r>
            <a:r>
              <a:rPr lang="ko-KR" altLang="en-US" sz="1000" dirty="0" smtClean="0">
                <a:sym typeface="Wingdings" panose="05000000000000000000" pitchFamily="2" charset="2"/>
              </a:rPr>
              <a:t>년 즉위</a:t>
            </a:r>
            <a:endParaRPr lang="en-US" altLang="ko-KR" sz="1000" dirty="0" smtClean="0"/>
          </a:p>
          <a:p>
            <a:pPr marL="228600" indent="-228600">
              <a:lnSpc>
                <a:spcPct val="130000"/>
              </a:lnSpc>
              <a:buFont typeface="+mj-ea"/>
              <a:buAutoNum type="circleNumDbPlain"/>
            </a:pPr>
            <a:r>
              <a:rPr lang="ko-KR" altLang="en-US" sz="1000" dirty="0" smtClean="0"/>
              <a:t>광개토왕비 기록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부산부산을 넘어 염수에 도착</a:t>
            </a:r>
            <a:r>
              <a:rPr lang="en-US" altLang="ko-KR" sz="1000" dirty="0" smtClean="0"/>
              <a:t>(</a:t>
            </a:r>
            <a:r>
              <a:rPr lang="zh-TW" altLang="en-US" sz="1000" dirty="0"/>
              <a:t>富山負山至鹽</a:t>
            </a:r>
            <a:r>
              <a:rPr lang="zh-TW" altLang="en-US" sz="1000" dirty="0" smtClean="0"/>
              <a:t>水</a:t>
            </a:r>
            <a:r>
              <a:rPr lang="en-US" altLang="zh-TW" sz="1000" dirty="0" smtClean="0"/>
              <a:t>). </a:t>
            </a:r>
            <a:r>
              <a:rPr lang="zh-TW" altLang="en-US" sz="1000" dirty="0" smtClean="0"/>
              <a:t>富山</a:t>
            </a:r>
            <a:r>
              <a:rPr lang="en-US" altLang="zh-TW" sz="1000" dirty="0" smtClean="0"/>
              <a:t>=</a:t>
            </a:r>
            <a:r>
              <a:rPr lang="ko-KR" altLang="en-US" sz="1000" dirty="0" err="1" smtClean="0"/>
              <a:t>의무려산</a:t>
            </a:r>
            <a:r>
              <a:rPr lang="en-US" altLang="ko-KR" sz="1000" dirty="0" smtClean="0"/>
              <a:t>. </a:t>
            </a:r>
            <a:r>
              <a:rPr lang="ko-KR" altLang="en-US" sz="1000" dirty="0" err="1" smtClean="0"/>
              <a:t>후연과의</a:t>
            </a:r>
            <a:r>
              <a:rPr lang="ko-KR" altLang="en-US" sz="1000" dirty="0" smtClean="0"/>
              <a:t> 연결 차단 위해 후방을 먼저 정비</a:t>
            </a:r>
            <a:endParaRPr lang="en-US" altLang="ko-KR" sz="1000" dirty="0" smtClean="0"/>
          </a:p>
          <a:p>
            <a:pPr marL="228600" indent="-228600">
              <a:lnSpc>
                <a:spcPct val="130000"/>
              </a:lnSpc>
              <a:buFont typeface="+mj-ea"/>
              <a:buAutoNum type="circleNumDbPlain"/>
            </a:pPr>
            <a:r>
              <a:rPr lang="ko-KR" altLang="en-US" sz="1000" dirty="0" smtClean="0"/>
              <a:t>한성백제 공격</a:t>
            </a:r>
            <a:r>
              <a:rPr lang="en-US" altLang="ko-KR" sz="1000" dirty="0" smtClean="0"/>
              <a:t>. </a:t>
            </a:r>
            <a:r>
              <a:rPr lang="ko-KR" altLang="en-US" sz="1000" dirty="0" smtClean="0"/>
              <a:t>백제 </a:t>
            </a:r>
            <a:r>
              <a:rPr lang="ko-KR" altLang="en-US" sz="1000" dirty="0" err="1" smtClean="0"/>
              <a:t>아신왕</a:t>
            </a:r>
            <a:r>
              <a:rPr lang="en-US" altLang="ko-KR" sz="1000" dirty="0" smtClean="0"/>
              <a:t>. </a:t>
            </a:r>
            <a:r>
              <a:rPr lang="ko-KR" altLang="en-US" sz="1000" dirty="0" smtClean="0"/>
              <a:t>아직은 백제가 강성 </a:t>
            </a:r>
            <a:r>
              <a:rPr lang="en-US" altLang="ko-KR" sz="1000" dirty="0" smtClean="0"/>
              <a:t>(313</a:t>
            </a:r>
            <a:r>
              <a:rPr lang="ko-KR" altLang="en-US" sz="1000" dirty="0" smtClean="0"/>
              <a:t>년 낙랑군 축출 이후 동진과의 </a:t>
            </a:r>
            <a:r>
              <a:rPr lang="ko-KR" altLang="en-US" sz="1000" dirty="0" err="1" smtClean="0"/>
              <a:t>해상교역권</a:t>
            </a:r>
            <a:r>
              <a:rPr lang="ko-KR" altLang="en-US" sz="1000" dirty="0" smtClean="0"/>
              <a:t> 확보</a:t>
            </a:r>
            <a:r>
              <a:rPr lang="en-US" altLang="ko-KR" sz="1000" dirty="0" smtClean="0"/>
              <a:t>. </a:t>
            </a:r>
            <a:r>
              <a:rPr lang="ko-KR" altLang="en-US" sz="1000" dirty="0" smtClean="0"/>
              <a:t>불교전래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 </a:t>
            </a:r>
            <a:r>
              <a:rPr lang="en-US" altLang="ko-KR" sz="1000" dirty="0" smtClean="0">
                <a:sym typeface="Wingdings" panose="05000000000000000000" pitchFamily="2" charset="2"/>
              </a:rPr>
              <a:t> 475 </a:t>
            </a:r>
            <a:r>
              <a:rPr lang="ko-KR" altLang="en-US" sz="1000" dirty="0" err="1" smtClean="0">
                <a:sym typeface="Wingdings" panose="05000000000000000000" pitchFamily="2" charset="2"/>
              </a:rPr>
              <a:t>장수왕</a:t>
            </a:r>
            <a:r>
              <a:rPr lang="ko-KR" altLang="en-US" sz="1000" dirty="0" smtClean="0">
                <a:sym typeface="Wingdings" panose="05000000000000000000" pitchFamily="2" charset="2"/>
              </a:rPr>
              <a:t> 한성백제 </a:t>
            </a:r>
            <a:r>
              <a:rPr lang="ko-KR" altLang="en-US" sz="1000" dirty="0" err="1" smtClean="0">
                <a:sym typeface="Wingdings" panose="05000000000000000000" pitchFamily="2" charset="2"/>
              </a:rPr>
              <a:t>멸</a:t>
            </a:r>
            <a:endParaRPr lang="en-US" altLang="ko-KR" sz="1000" dirty="0" smtClean="0"/>
          </a:p>
          <a:p>
            <a:pPr marL="228600" indent="-228600">
              <a:lnSpc>
                <a:spcPct val="130000"/>
              </a:lnSpc>
              <a:buAutoNum type="circleNumDbPlain" startAt="4"/>
            </a:pPr>
            <a:r>
              <a:rPr lang="ko-KR" altLang="en-US" sz="1000" dirty="0" smtClean="0"/>
              <a:t>금관가야</a:t>
            </a:r>
            <a:r>
              <a:rPr lang="en-US" altLang="ko-KR" sz="1000" dirty="0" smtClean="0"/>
              <a:t>+</a:t>
            </a:r>
            <a:r>
              <a:rPr lang="ko-KR" altLang="en-US" sz="1000" dirty="0" smtClean="0"/>
              <a:t>왜군의 공격 제압</a:t>
            </a:r>
            <a:r>
              <a:rPr lang="en-US" altLang="ko-KR" sz="1000" dirty="0" smtClean="0"/>
              <a:t>. </a:t>
            </a:r>
            <a:r>
              <a:rPr lang="ko-KR" altLang="en-US" sz="1000" dirty="0" smtClean="0"/>
              <a:t>부산까지 진격</a:t>
            </a:r>
            <a:r>
              <a:rPr lang="en-US" altLang="ko-KR" sz="1000" dirty="0" smtClean="0"/>
              <a:t>. </a:t>
            </a:r>
            <a:r>
              <a:rPr lang="ko-KR" altLang="en-US" sz="1000" dirty="0" smtClean="0"/>
              <a:t>경주박물관에서 </a:t>
            </a:r>
            <a:r>
              <a:rPr lang="ko-KR" altLang="en-US" sz="1000" dirty="0" err="1" smtClean="0"/>
              <a:t>호우총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동복이 발견됨</a:t>
            </a:r>
            <a:endParaRPr lang="en-US" altLang="ko-KR" sz="1000" dirty="0" smtClean="0"/>
          </a:p>
          <a:p>
            <a:pPr marL="228600" indent="-228600">
              <a:lnSpc>
                <a:spcPct val="130000"/>
              </a:lnSpc>
              <a:buAutoNum type="circleNumDbPlain" startAt="4"/>
            </a:pPr>
            <a:r>
              <a:rPr lang="ko-KR" altLang="en-US" sz="1000" dirty="0" smtClean="0"/>
              <a:t>요동평원 점령</a:t>
            </a:r>
            <a:r>
              <a:rPr lang="en-US" altLang="ko-KR" sz="1000" dirty="0" smtClean="0"/>
              <a:t>. </a:t>
            </a:r>
            <a:r>
              <a:rPr lang="ko-KR" altLang="en-US" sz="1000" dirty="0" smtClean="0"/>
              <a:t>한족을 몰아냄</a:t>
            </a:r>
            <a:endParaRPr lang="en-US" altLang="ko-KR" sz="1000" dirty="0" smtClean="0"/>
          </a:p>
          <a:p>
            <a:pPr marL="228600" indent="-228600">
              <a:lnSpc>
                <a:spcPct val="130000"/>
              </a:lnSpc>
              <a:buAutoNum type="circleNumDbPlain" startAt="7"/>
            </a:pPr>
            <a:r>
              <a:rPr lang="ko-KR" altLang="en-US" sz="1000" dirty="0" smtClean="0"/>
              <a:t>요동 정벌 이후 </a:t>
            </a:r>
            <a:r>
              <a:rPr lang="ko-KR" altLang="en-US" sz="1000" dirty="0" err="1" smtClean="0"/>
              <a:t>요하강</a:t>
            </a:r>
            <a:r>
              <a:rPr lang="ko-KR" altLang="en-US" sz="1000" dirty="0" smtClean="0"/>
              <a:t> 서쪽 요서 진출 </a:t>
            </a:r>
            <a:r>
              <a:rPr lang="en-US" altLang="ko-KR" sz="1000" dirty="0" smtClean="0"/>
              <a:t>: </a:t>
            </a:r>
            <a:r>
              <a:rPr lang="ko-KR" altLang="en-US" sz="1000" dirty="0" err="1" smtClean="0"/>
              <a:t>후연</a:t>
            </a:r>
            <a:r>
              <a:rPr lang="ko-KR" altLang="en-US" sz="1000" dirty="0" smtClean="0"/>
              <a:t> 정벌은 고구려의 염원이었으나 결국 </a:t>
            </a:r>
            <a:r>
              <a:rPr lang="en-US" altLang="ko-KR" sz="1000" dirty="0" smtClean="0"/>
              <a:t>407</a:t>
            </a:r>
            <a:r>
              <a:rPr lang="ko-KR" altLang="en-US" sz="1000" dirty="0" smtClean="0"/>
              <a:t>년 북위가 멸망시킴</a:t>
            </a:r>
            <a:r>
              <a:rPr lang="en-US" altLang="ko-KR" sz="1000" dirty="0" smtClean="0"/>
              <a:t>. </a:t>
            </a:r>
            <a:r>
              <a:rPr lang="ko-KR" altLang="en-US" sz="1000" dirty="0" smtClean="0"/>
              <a:t>그 이후 </a:t>
            </a:r>
            <a:r>
              <a:rPr lang="ko-KR" altLang="en-US" sz="1000" dirty="0" err="1" smtClean="0"/>
              <a:t>북</a:t>
            </a:r>
            <a:r>
              <a:rPr lang="ko-KR" altLang="en-US" sz="1000" dirty="0" err="1" smtClean="0"/>
              <a:t>연</a:t>
            </a:r>
            <a:r>
              <a:rPr lang="ko-KR" altLang="en-US" sz="1000" dirty="0" smtClean="0"/>
              <a:t> 공격 </a:t>
            </a:r>
            <a:r>
              <a:rPr lang="en-US" altLang="ko-KR" sz="1000" dirty="0" smtClean="0">
                <a:sym typeface="Wingdings" panose="05000000000000000000" pitchFamily="2" charset="2"/>
              </a:rPr>
              <a:t> </a:t>
            </a:r>
            <a:r>
              <a:rPr lang="ko-KR" altLang="en-US" sz="1000" dirty="0" smtClean="0">
                <a:sym typeface="Wingdings" panose="05000000000000000000" pitchFamily="2" charset="2"/>
              </a:rPr>
              <a:t>고구려 위성국가</a:t>
            </a:r>
            <a:endParaRPr lang="en-US" altLang="ko-KR" sz="1000" dirty="0" smtClean="0">
              <a:sym typeface="Wingdings" panose="05000000000000000000" pitchFamily="2" charset="2"/>
            </a:endParaRPr>
          </a:p>
          <a:p>
            <a:pPr>
              <a:lnSpc>
                <a:spcPct val="130000"/>
              </a:lnSpc>
            </a:pPr>
            <a:r>
              <a:rPr lang="en-US" altLang="ko-KR" sz="1000" dirty="0">
                <a:sym typeface="Wingdings" panose="05000000000000000000" pitchFamily="2" charset="2"/>
              </a:rPr>
              <a:t> </a:t>
            </a:r>
            <a:r>
              <a:rPr lang="en-US" altLang="ko-KR" sz="1000" dirty="0" smtClean="0">
                <a:sym typeface="Wingdings" panose="05000000000000000000" pitchFamily="2" charset="2"/>
              </a:rPr>
              <a:t>    (</a:t>
            </a:r>
            <a:r>
              <a:rPr lang="ko-KR" altLang="en-US" sz="1000" dirty="0" smtClean="0">
                <a:sym typeface="Wingdings" panose="05000000000000000000" pitchFamily="2" charset="2"/>
              </a:rPr>
              <a:t>전연</a:t>
            </a:r>
            <a:r>
              <a:rPr lang="en-US" altLang="ko-KR" sz="1000" dirty="0" smtClean="0">
                <a:sym typeface="Wingdings" panose="05000000000000000000" pitchFamily="2" charset="2"/>
              </a:rPr>
              <a:t> </a:t>
            </a:r>
            <a:r>
              <a:rPr lang="ko-KR" altLang="en-US" sz="1000" dirty="0" err="1" smtClean="0">
                <a:sym typeface="Wingdings" panose="05000000000000000000" pitchFamily="2" charset="2"/>
              </a:rPr>
              <a:t>전진부견이</a:t>
            </a:r>
            <a:r>
              <a:rPr lang="ko-KR" altLang="en-US" sz="1000" dirty="0" smtClean="0">
                <a:sym typeface="Wingdings" panose="05000000000000000000" pitchFamily="2" charset="2"/>
              </a:rPr>
              <a:t> </a:t>
            </a:r>
            <a:r>
              <a:rPr lang="ko-KR" altLang="en-US" sz="1000" dirty="0" err="1" smtClean="0">
                <a:sym typeface="Wingdings" panose="05000000000000000000" pitchFamily="2" charset="2"/>
              </a:rPr>
              <a:t>멸</a:t>
            </a:r>
            <a:r>
              <a:rPr lang="en-US" altLang="ko-KR" sz="1000" dirty="0" smtClean="0">
                <a:sym typeface="Wingdings" panose="05000000000000000000" pitchFamily="2" charset="2"/>
              </a:rPr>
              <a:t>,  </a:t>
            </a:r>
            <a:r>
              <a:rPr lang="ko-KR" altLang="en-US" sz="1000" dirty="0" err="1" smtClean="0">
                <a:sym typeface="Wingdings" panose="05000000000000000000" pitchFamily="2" charset="2"/>
              </a:rPr>
              <a:t>후연</a:t>
            </a:r>
            <a:r>
              <a:rPr lang="en-US" altLang="ko-KR" sz="1000" dirty="0" smtClean="0">
                <a:sym typeface="Wingdings" panose="05000000000000000000" pitchFamily="2" charset="2"/>
              </a:rPr>
              <a:t> </a:t>
            </a:r>
            <a:r>
              <a:rPr lang="ko-KR" altLang="en-US" sz="1000" dirty="0" smtClean="0">
                <a:sym typeface="Wingdings" panose="05000000000000000000" pitchFamily="2" charset="2"/>
              </a:rPr>
              <a:t>북위가 </a:t>
            </a:r>
            <a:r>
              <a:rPr lang="ko-KR" altLang="en-US" sz="1000" dirty="0" err="1" smtClean="0">
                <a:sym typeface="Wingdings" panose="05000000000000000000" pitchFamily="2" charset="2"/>
              </a:rPr>
              <a:t>멸</a:t>
            </a:r>
            <a:r>
              <a:rPr lang="en-US" altLang="ko-KR" sz="1000" dirty="0" smtClean="0">
                <a:sym typeface="Wingdings" panose="05000000000000000000" pitchFamily="2" charset="2"/>
              </a:rPr>
              <a:t>,  </a:t>
            </a:r>
            <a:r>
              <a:rPr lang="ko-KR" altLang="en-US" sz="1000" dirty="0" err="1" smtClean="0">
                <a:sym typeface="Wingdings" panose="05000000000000000000" pitchFamily="2" charset="2"/>
              </a:rPr>
              <a:t>북연</a:t>
            </a:r>
            <a:r>
              <a:rPr lang="en-US" altLang="ko-KR" sz="1000" dirty="0" smtClean="0">
                <a:sym typeface="Wingdings" panose="05000000000000000000" pitchFamily="2" charset="2"/>
              </a:rPr>
              <a:t> </a:t>
            </a:r>
            <a:r>
              <a:rPr lang="ko-KR" altLang="en-US" sz="1000" dirty="0" smtClean="0">
                <a:sym typeface="Wingdings" panose="05000000000000000000" pitchFamily="2" charset="2"/>
              </a:rPr>
              <a:t>고구려가 공격</a:t>
            </a:r>
            <a:r>
              <a:rPr lang="en-US" altLang="ko-KR" sz="1000" dirty="0" smtClean="0">
                <a:sym typeface="Wingdings" panose="05000000000000000000" pitchFamily="2" charset="2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ko-KR" altLang="en-US" sz="1000" dirty="0" smtClean="0">
                <a:sym typeface="Wingdings" panose="05000000000000000000" pitchFamily="2" charset="2"/>
              </a:rPr>
              <a:t>⑧  동부여는 </a:t>
            </a:r>
            <a:r>
              <a:rPr lang="en-US" altLang="ko-KR" sz="1000" dirty="0" smtClean="0">
                <a:sym typeface="Wingdings" panose="05000000000000000000" pitchFamily="2" charset="2"/>
              </a:rPr>
              <a:t>494</a:t>
            </a:r>
            <a:r>
              <a:rPr lang="ko-KR" altLang="en-US" sz="1000" dirty="0" smtClean="0">
                <a:sym typeface="Wingdings" panose="05000000000000000000" pitchFamily="2" charset="2"/>
              </a:rPr>
              <a:t>년</a:t>
            </a:r>
            <a:r>
              <a:rPr lang="en-US" altLang="ko-KR" sz="1000" dirty="0" smtClean="0">
                <a:sym typeface="Wingdings" panose="05000000000000000000" pitchFamily="2" charset="2"/>
              </a:rPr>
              <a:t> </a:t>
            </a:r>
            <a:r>
              <a:rPr lang="ko-KR" altLang="en-US" sz="1000" dirty="0" smtClean="0">
                <a:sym typeface="Wingdings" panose="05000000000000000000" pitchFamily="2" charset="2"/>
              </a:rPr>
              <a:t>고구려 투항</a:t>
            </a:r>
            <a:endParaRPr lang="en-US" altLang="ko-KR" sz="1000" dirty="0" smtClean="0"/>
          </a:p>
        </p:txBody>
      </p:sp>
      <p:grpSp>
        <p:nvGrpSpPr>
          <p:cNvPr id="3092" name="그룹 3091"/>
          <p:cNvGrpSpPr/>
          <p:nvPr/>
        </p:nvGrpSpPr>
        <p:grpSpPr>
          <a:xfrm>
            <a:off x="6508950" y="89214"/>
            <a:ext cx="2580103" cy="1395570"/>
            <a:chOff x="6508950" y="58614"/>
            <a:chExt cx="2580103" cy="1395570"/>
          </a:xfrm>
        </p:grpSpPr>
        <p:pic>
          <p:nvPicPr>
            <p:cNvPr id="3090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28694" y="58614"/>
              <a:ext cx="1860359" cy="13955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1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8950" y="76218"/>
              <a:ext cx="887428" cy="13622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5302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32656"/>
            <a:ext cx="86409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 Frame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9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]  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동아시아 국제 대전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  <a:sym typeface="Wingdings" panose="05000000000000000000" pitchFamily="2" charset="2"/>
              </a:rPr>
              <a:t>한반도 통일의 중요성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ko-KR" altLang="en-US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764704"/>
            <a:ext cx="8784977" cy="617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000" dirty="0" smtClean="0"/>
              <a:t>    수</a:t>
            </a:r>
            <a:r>
              <a:rPr lang="en-US" altLang="ko-KR" sz="1000" dirty="0" smtClean="0"/>
              <a:t> – </a:t>
            </a:r>
            <a:r>
              <a:rPr lang="ko-KR" altLang="en-US" sz="1000" dirty="0" smtClean="0"/>
              <a:t>고구려 전쟁 </a:t>
            </a:r>
            <a:r>
              <a:rPr lang="en-US" altLang="ko-KR" sz="1000" dirty="0" smtClean="0"/>
              <a:t>(598-614), </a:t>
            </a:r>
            <a:r>
              <a:rPr lang="ko-KR" altLang="en-US" sz="1000" dirty="0" smtClean="0"/>
              <a:t>당 </a:t>
            </a:r>
            <a:r>
              <a:rPr lang="en-US" altLang="ko-KR" sz="1000" dirty="0" smtClean="0"/>
              <a:t>– </a:t>
            </a:r>
            <a:r>
              <a:rPr lang="ko-KR" altLang="en-US" sz="1000" dirty="0" smtClean="0"/>
              <a:t>고구려 전쟁 </a:t>
            </a:r>
            <a:r>
              <a:rPr lang="en-US" altLang="ko-KR" sz="1000" dirty="0" smtClean="0"/>
              <a:t>(645-668), </a:t>
            </a:r>
            <a:r>
              <a:rPr lang="ko-KR" altLang="en-US" sz="1000" dirty="0" smtClean="0"/>
              <a:t>삼국통일전쟁 </a:t>
            </a:r>
            <a:r>
              <a:rPr lang="en-US" altLang="ko-KR" sz="1000" dirty="0" smtClean="0"/>
              <a:t>(</a:t>
            </a:r>
            <a:r>
              <a:rPr lang="ko-KR" altLang="en-US" sz="1000" dirty="0" err="1" smtClean="0"/>
              <a:t>나당전쟁</a:t>
            </a:r>
            <a:r>
              <a:rPr lang="en-US" altLang="ko-KR" sz="1000" dirty="0" smtClean="0"/>
              <a:t>, 670-676)</a:t>
            </a:r>
            <a:endParaRPr lang="en-US" altLang="ko-KR" sz="1000" dirty="0" smtClean="0"/>
          </a:p>
          <a:p>
            <a:pPr marL="171450" indent="-171450">
              <a:lnSpc>
                <a:spcPct val="130000"/>
              </a:lnSpc>
              <a:buFont typeface="Arial" charset="0"/>
              <a:buChar char="•"/>
            </a:pPr>
            <a:r>
              <a:rPr lang="ko-KR" altLang="en-US" sz="1000" dirty="0" smtClean="0"/>
              <a:t>이 전쟁들은 국지전이 아닌 </a:t>
            </a:r>
            <a:r>
              <a:rPr lang="ko-KR" altLang="en-US" sz="1200" b="1" dirty="0" smtClean="0">
                <a:solidFill>
                  <a:srgbClr val="000099"/>
                </a:solidFill>
              </a:rPr>
              <a:t>동일한 선상의 </a:t>
            </a:r>
            <a:r>
              <a:rPr lang="en-US" altLang="ko-KR" sz="1200" b="1" dirty="0" smtClean="0">
                <a:solidFill>
                  <a:srgbClr val="000099"/>
                </a:solidFill>
              </a:rPr>
              <a:t>“</a:t>
            </a:r>
            <a:r>
              <a:rPr lang="ko-KR" altLang="en-US" sz="1200" b="1" dirty="0" smtClean="0">
                <a:solidFill>
                  <a:srgbClr val="000099"/>
                </a:solidFill>
              </a:rPr>
              <a:t>동아시아 국제 대전</a:t>
            </a:r>
            <a:r>
              <a:rPr lang="en-US" altLang="ko-KR" sz="1200" b="1" dirty="0" smtClean="0">
                <a:solidFill>
                  <a:srgbClr val="000099"/>
                </a:solidFill>
              </a:rPr>
              <a:t>” </a:t>
            </a:r>
            <a:r>
              <a:rPr lang="ko-KR" altLang="en-US" sz="1000" dirty="0" smtClean="0"/>
              <a:t>임</a:t>
            </a:r>
            <a:r>
              <a:rPr lang="en-US" altLang="ko-KR" sz="1000" dirty="0" smtClean="0"/>
              <a:t>. </a:t>
            </a:r>
            <a:endParaRPr lang="en-US" altLang="ko-KR" sz="1000" dirty="0"/>
          </a:p>
          <a:p>
            <a:pPr>
              <a:lnSpc>
                <a:spcPct val="130000"/>
              </a:lnSpc>
            </a:pPr>
            <a:r>
              <a:rPr lang="ko-KR" altLang="en-US" sz="1000" dirty="0" smtClean="0"/>
              <a:t>    </a:t>
            </a:r>
            <a:r>
              <a:rPr lang="en-US" altLang="ko-KR" sz="1000" dirty="0" smtClean="0">
                <a:sym typeface="Wingdings" panose="05000000000000000000" pitchFamily="2" charset="2"/>
              </a:rPr>
              <a:t> </a:t>
            </a:r>
            <a:r>
              <a:rPr lang="ko-KR" altLang="en-US" sz="1000" dirty="0" smtClean="0"/>
              <a:t>중국 </a:t>
            </a:r>
            <a:r>
              <a:rPr lang="ko-KR" altLang="en-US" sz="1000" dirty="0" err="1" smtClean="0"/>
              <a:t>분열시는</a:t>
            </a:r>
            <a:r>
              <a:rPr lang="ko-KR" altLang="en-US" sz="1000" dirty="0" smtClean="0"/>
              <a:t> 한반도가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중국 통일 후에는 중국이 주도권을 갖게 됨 </a:t>
            </a:r>
            <a:r>
              <a:rPr lang="en-US" altLang="ko-KR" sz="1000" dirty="0" smtClean="0">
                <a:sym typeface="Wingdings" panose="05000000000000000000" pitchFamily="2" charset="2"/>
              </a:rPr>
              <a:t> </a:t>
            </a:r>
            <a:r>
              <a:rPr lang="ko-KR" altLang="en-US" sz="1000" dirty="0" smtClean="0">
                <a:sym typeface="Wingdings" panose="05000000000000000000" pitchFamily="2" charset="2"/>
              </a:rPr>
              <a:t>중국 통일 이후 한반도가 </a:t>
            </a:r>
            <a:r>
              <a:rPr lang="en-US" altLang="ko-KR" sz="1000" dirty="0" smtClean="0">
                <a:sym typeface="Wingdings" panose="05000000000000000000" pitchFamily="2" charset="2"/>
              </a:rPr>
              <a:t>‘</a:t>
            </a:r>
            <a:r>
              <a:rPr lang="ko-KR" altLang="en-US" sz="1000" dirty="0" smtClean="0">
                <a:sym typeface="Wingdings" panose="05000000000000000000" pitchFamily="2" charset="2"/>
              </a:rPr>
              <a:t>주도권</a:t>
            </a:r>
            <a:r>
              <a:rPr lang="en-US" altLang="ko-KR" sz="1000" dirty="0" smtClean="0">
                <a:sym typeface="Wingdings" panose="05000000000000000000" pitchFamily="2" charset="2"/>
              </a:rPr>
              <a:t>’</a:t>
            </a:r>
            <a:r>
              <a:rPr lang="ko-KR" altLang="en-US" sz="1000" dirty="0" smtClean="0">
                <a:sym typeface="Wingdings" panose="05000000000000000000" pitchFamily="2" charset="2"/>
              </a:rPr>
              <a:t>을 가진 적이 없음 </a:t>
            </a:r>
            <a:r>
              <a:rPr lang="en-US" altLang="ko-KR" sz="1000" dirty="0" smtClean="0">
                <a:sym typeface="Wingdings" panose="05000000000000000000" pitchFamily="2" charset="2"/>
              </a:rPr>
              <a:t>(</a:t>
            </a:r>
            <a:r>
              <a:rPr lang="ko-KR" altLang="en-US" sz="1000" dirty="0" smtClean="0">
                <a:sym typeface="Wingdings" panose="05000000000000000000" pitchFamily="2" charset="2"/>
              </a:rPr>
              <a:t>참고 </a:t>
            </a:r>
            <a:r>
              <a:rPr lang="en-US" altLang="ko-KR" sz="1000" dirty="0" smtClean="0">
                <a:sym typeface="Wingdings" panose="05000000000000000000" pitchFamily="2" charset="2"/>
              </a:rPr>
              <a:t>: </a:t>
            </a:r>
            <a:r>
              <a:rPr lang="ko-KR" altLang="en-US" sz="1000" dirty="0" smtClean="0">
                <a:sym typeface="Wingdings" panose="05000000000000000000" pitchFamily="2" charset="2"/>
              </a:rPr>
              <a:t>동국대 윤명철</a:t>
            </a:r>
            <a:r>
              <a:rPr lang="en-US" altLang="ko-KR" sz="1000" dirty="0" smtClean="0">
                <a:sym typeface="Wingdings" panose="05000000000000000000" pitchFamily="2" charset="2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en-US" altLang="ko-KR" sz="1000" dirty="0">
                <a:sym typeface="Wingdings" panose="05000000000000000000" pitchFamily="2" charset="2"/>
              </a:rPr>
              <a:t> </a:t>
            </a:r>
            <a:r>
              <a:rPr lang="en-US" altLang="ko-KR" sz="1000" dirty="0" smtClean="0">
                <a:sym typeface="Wingdings" panose="05000000000000000000" pitchFamily="2" charset="2"/>
              </a:rPr>
              <a:t>  </a:t>
            </a:r>
            <a:r>
              <a:rPr lang="ko-KR" altLang="en-US" sz="1000" dirty="0" smtClean="0">
                <a:sym typeface="Wingdings" panose="05000000000000000000" pitchFamily="2" charset="2"/>
              </a:rPr>
              <a:t> </a:t>
            </a:r>
            <a:r>
              <a:rPr lang="en-US" altLang="ko-KR" sz="1200" b="1" dirty="0" smtClean="0">
                <a:solidFill>
                  <a:srgbClr val="000099"/>
                </a:solidFill>
                <a:sym typeface="Wingdings" panose="05000000000000000000" pitchFamily="2" charset="2"/>
              </a:rPr>
              <a:t> </a:t>
            </a:r>
            <a:r>
              <a:rPr lang="ko-KR" altLang="en-US" sz="1200" b="1" dirty="0" smtClean="0">
                <a:solidFill>
                  <a:srgbClr val="000099"/>
                </a:solidFill>
                <a:sym typeface="Wingdings" panose="05000000000000000000" pitchFamily="2" charset="2"/>
              </a:rPr>
              <a:t>한반도 통일의 당위성</a:t>
            </a:r>
            <a:endParaRPr lang="en-US" altLang="ko-KR" sz="1200" b="1" dirty="0" smtClean="0">
              <a:solidFill>
                <a:srgbClr val="000099"/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    </a:t>
            </a:r>
            <a:r>
              <a:rPr lang="ko-KR" altLang="en-US" sz="1000" dirty="0" smtClean="0"/>
              <a:t>동아시아 국가들이 모두 전쟁에 참여함 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당 </a:t>
            </a:r>
            <a:r>
              <a:rPr lang="en-US" altLang="ko-KR" sz="1000" dirty="0" smtClean="0"/>
              <a:t>– </a:t>
            </a:r>
            <a:r>
              <a:rPr lang="ko-KR" altLang="en-US" sz="1000" dirty="0" smtClean="0"/>
              <a:t>신라 연합  </a:t>
            </a:r>
            <a:r>
              <a:rPr lang="en-US" altLang="ko-KR" sz="1000" dirty="0" err="1" smtClean="0"/>
              <a:t>vs</a:t>
            </a:r>
            <a:r>
              <a:rPr lang="en-US" altLang="ko-KR" sz="1000" dirty="0" smtClean="0"/>
              <a:t>  </a:t>
            </a:r>
            <a:r>
              <a:rPr lang="ko-KR" altLang="en-US" sz="1000" dirty="0" smtClean="0"/>
              <a:t>고구려</a:t>
            </a:r>
            <a:r>
              <a:rPr lang="en-US" altLang="ko-KR" sz="1000" dirty="0" smtClean="0"/>
              <a:t> – </a:t>
            </a:r>
            <a:r>
              <a:rPr lang="ko-KR" altLang="en-US" sz="1000" dirty="0" smtClean="0"/>
              <a:t>백제 </a:t>
            </a:r>
            <a:r>
              <a:rPr lang="en-US" altLang="ko-KR" sz="1000" dirty="0" smtClean="0"/>
              <a:t>– </a:t>
            </a:r>
            <a:r>
              <a:rPr lang="ko-KR" altLang="en-US" sz="1000" dirty="0" smtClean="0"/>
              <a:t>일본 연합</a:t>
            </a:r>
            <a:r>
              <a:rPr lang="en-US" altLang="ko-KR" sz="1000" dirty="0" smtClean="0"/>
              <a:t>)</a:t>
            </a:r>
          </a:p>
          <a:p>
            <a:pPr>
              <a:lnSpc>
                <a:spcPct val="130000"/>
              </a:lnSpc>
            </a:pPr>
            <a:endParaRPr lang="en-US" altLang="ko-KR" sz="1000" dirty="0"/>
          </a:p>
          <a:p>
            <a:pPr>
              <a:lnSpc>
                <a:spcPct val="130000"/>
              </a:lnSpc>
            </a:pPr>
            <a:endParaRPr lang="en-US" altLang="ko-KR" sz="1000" dirty="0" smtClean="0"/>
          </a:p>
          <a:p>
            <a:pPr>
              <a:lnSpc>
                <a:spcPct val="130000"/>
              </a:lnSpc>
            </a:pPr>
            <a:endParaRPr lang="en-US" altLang="ko-KR" sz="1000" dirty="0"/>
          </a:p>
          <a:p>
            <a:pPr>
              <a:lnSpc>
                <a:spcPct val="130000"/>
              </a:lnSpc>
            </a:pPr>
            <a:endParaRPr lang="en-US" altLang="ko-KR" sz="1000" dirty="0" smtClean="0"/>
          </a:p>
          <a:p>
            <a:pPr>
              <a:lnSpc>
                <a:spcPct val="130000"/>
              </a:lnSpc>
            </a:pPr>
            <a:endParaRPr lang="en-US" altLang="ko-KR" sz="1000" dirty="0"/>
          </a:p>
          <a:p>
            <a:pPr>
              <a:lnSpc>
                <a:spcPct val="130000"/>
              </a:lnSpc>
            </a:pPr>
            <a:endParaRPr lang="en-US" altLang="ko-KR" sz="1000" dirty="0" smtClean="0"/>
          </a:p>
          <a:p>
            <a:pPr>
              <a:lnSpc>
                <a:spcPct val="130000"/>
              </a:lnSpc>
            </a:pPr>
            <a:endParaRPr lang="en-US" altLang="ko-KR" sz="1000" dirty="0"/>
          </a:p>
          <a:p>
            <a:pPr>
              <a:lnSpc>
                <a:spcPct val="130000"/>
              </a:lnSpc>
            </a:pPr>
            <a:endParaRPr lang="en-US" altLang="ko-KR" sz="1000" dirty="0" smtClean="0"/>
          </a:p>
          <a:p>
            <a:pPr>
              <a:lnSpc>
                <a:spcPct val="130000"/>
              </a:lnSpc>
            </a:pPr>
            <a:endParaRPr lang="en-US" altLang="ko-KR" sz="1000" dirty="0"/>
          </a:p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ko-KR" sz="1000" b="1" dirty="0" smtClean="0"/>
              <a:t>[</a:t>
            </a:r>
            <a:r>
              <a:rPr lang="ko-KR" altLang="en-US" sz="1000" b="1" dirty="0" smtClean="0"/>
              <a:t>국제전인 근거</a:t>
            </a:r>
            <a:r>
              <a:rPr lang="en-US" altLang="ko-KR" sz="1000" b="1" dirty="0" smtClean="0"/>
              <a:t>]</a:t>
            </a:r>
          </a:p>
          <a:p>
            <a:pPr>
              <a:lnSpc>
                <a:spcPct val="130000"/>
              </a:lnSpc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 - </a:t>
            </a:r>
            <a:r>
              <a:rPr lang="ko-KR" altLang="en-US" sz="1000" dirty="0" smtClean="0"/>
              <a:t>백제와 수의 관계가 나쁘지 않았으나 수의 </a:t>
            </a:r>
            <a:r>
              <a:rPr lang="en-US" altLang="ko-KR" sz="1000" dirty="0" smtClean="0"/>
              <a:t>13</a:t>
            </a:r>
            <a:r>
              <a:rPr lang="ko-KR" altLang="en-US" sz="1000" dirty="0" smtClean="0"/>
              <a:t>만 대군이 </a:t>
            </a:r>
            <a:r>
              <a:rPr lang="ko-KR" altLang="en-US" sz="1000" dirty="0" err="1" smtClean="0"/>
              <a:t>산둥반도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– </a:t>
            </a:r>
            <a:r>
              <a:rPr lang="ko-KR" altLang="en-US" sz="1000" dirty="0" smtClean="0"/>
              <a:t>금강을 타고 사비성 공격</a:t>
            </a:r>
            <a:endParaRPr lang="en-US" altLang="ko-KR" sz="1000" dirty="0" smtClean="0"/>
          </a:p>
          <a:p>
            <a:pPr>
              <a:lnSpc>
                <a:spcPct val="130000"/>
              </a:lnSpc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 - 663 </a:t>
            </a:r>
            <a:r>
              <a:rPr lang="ko-KR" altLang="en-US" sz="1000" dirty="0" err="1" smtClean="0"/>
              <a:t>백강구</a:t>
            </a:r>
            <a:r>
              <a:rPr lang="ko-KR" altLang="en-US" sz="1000" dirty="0" smtClean="0"/>
              <a:t> 전투 </a:t>
            </a:r>
            <a:r>
              <a:rPr lang="en-US" altLang="ko-KR" sz="1000" dirty="0" smtClean="0"/>
              <a:t>: 660 </a:t>
            </a:r>
            <a:r>
              <a:rPr lang="ko-KR" altLang="en-US" sz="1000" dirty="0" smtClean="0"/>
              <a:t>백제멸망 후 </a:t>
            </a:r>
            <a:r>
              <a:rPr lang="ko-KR" altLang="en-US" sz="1000" dirty="0" err="1" smtClean="0"/>
              <a:t>백제부흥군을</a:t>
            </a:r>
            <a:r>
              <a:rPr lang="ko-KR" altLang="en-US" sz="1000" dirty="0" smtClean="0"/>
              <a:t> 돕기 위해 일본이 </a:t>
            </a:r>
            <a:r>
              <a:rPr lang="en-US" altLang="ko-KR" sz="1000" dirty="0" smtClean="0"/>
              <a:t>1000</a:t>
            </a:r>
            <a:r>
              <a:rPr lang="ko-KR" altLang="en-US" sz="1000" dirty="0" smtClean="0"/>
              <a:t>척의 군함 파병</a:t>
            </a:r>
            <a:endParaRPr lang="en-US" altLang="ko-KR" sz="1000" dirty="0" smtClean="0"/>
          </a:p>
          <a:p>
            <a:pPr>
              <a:lnSpc>
                <a:spcPct val="130000"/>
              </a:lnSpc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                           </a:t>
            </a:r>
            <a:r>
              <a:rPr lang="ko-KR" altLang="en-US" sz="1000" dirty="0" err="1"/>
              <a:t>나당연합군</a:t>
            </a:r>
            <a:r>
              <a:rPr lang="ko-KR" altLang="en-US" sz="1000" dirty="0"/>
              <a:t> </a:t>
            </a:r>
            <a:r>
              <a:rPr lang="en-US" altLang="ko-KR" sz="1000" dirty="0" err="1"/>
              <a:t>vs</a:t>
            </a:r>
            <a:r>
              <a:rPr lang="en-US" altLang="ko-KR" sz="1000" dirty="0"/>
              <a:t> </a:t>
            </a:r>
            <a:r>
              <a:rPr lang="ko-KR" altLang="en-US" sz="1000" dirty="0"/>
              <a:t>백제</a:t>
            </a:r>
            <a:r>
              <a:rPr lang="en-US" altLang="ko-KR" sz="1000" dirty="0"/>
              <a:t>+</a:t>
            </a:r>
            <a:r>
              <a:rPr lang="ko-KR" altLang="en-US" sz="1000" dirty="0"/>
              <a:t>왜군연합군 </a:t>
            </a:r>
            <a:r>
              <a:rPr lang="en-US" altLang="ko-KR" sz="1000" dirty="0">
                <a:sym typeface="Wingdings" panose="05000000000000000000" pitchFamily="2" charset="2"/>
              </a:rPr>
              <a:t> </a:t>
            </a:r>
            <a:r>
              <a:rPr lang="ko-KR" altLang="en-US" sz="1000" dirty="0" err="1">
                <a:sym typeface="Wingdings" panose="05000000000000000000" pitchFamily="2" charset="2"/>
              </a:rPr>
              <a:t>나당군</a:t>
            </a:r>
            <a:r>
              <a:rPr lang="ko-KR" altLang="en-US" sz="1000" dirty="0">
                <a:sym typeface="Wingdings" panose="05000000000000000000" pitchFamily="2" charset="2"/>
              </a:rPr>
              <a:t> </a:t>
            </a:r>
            <a:r>
              <a:rPr lang="ko-KR" altLang="en-US" sz="1000" dirty="0" smtClean="0">
                <a:sym typeface="Wingdings" panose="05000000000000000000" pitchFamily="2" charset="2"/>
              </a:rPr>
              <a:t>승리    </a:t>
            </a:r>
            <a:r>
              <a:rPr lang="en-US" altLang="ko-KR" sz="1000" dirty="0" smtClean="0">
                <a:sym typeface="Wingdings" panose="05000000000000000000" pitchFamily="2" charset="2"/>
              </a:rPr>
              <a:t>(670</a:t>
            </a:r>
            <a:r>
              <a:rPr lang="ko-KR" altLang="en-US" sz="1000" dirty="0" smtClean="0">
                <a:sym typeface="Wingdings" panose="05000000000000000000" pitchFamily="2" charset="2"/>
              </a:rPr>
              <a:t>년 이후 </a:t>
            </a:r>
            <a:r>
              <a:rPr lang="ko-KR" altLang="en-US" sz="1000" dirty="0" smtClean="0">
                <a:solidFill>
                  <a:srgbClr val="000099"/>
                </a:solidFill>
                <a:sym typeface="Wingdings" panose="05000000000000000000" pitchFamily="2" charset="2"/>
              </a:rPr>
              <a:t>왜 </a:t>
            </a:r>
            <a:r>
              <a:rPr lang="en-US" altLang="ko-KR" sz="1000" dirty="0" smtClean="0">
                <a:solidFill>
                  <a:srgbClr val="000099"/>
                </a:solidFill>
                <a:sym typeface="Wingdings" panose="05000000000000000000" pitchFamily="2" charset="2"/>
              </a:rPr>
              <a:t> </a:t>
            </a:r>
            <a:r>
              <a:rPr lang="ko-KR" altLang="en-US" sz="1000" dirty="0" smtClean="0">
                <a:solidFill>
                  <a:srgbClr val="000099"/>
                </a:solidFill>
                <a:sym typeface="Wingdings" panose="05000000000000000000" pitchFamily="2" charset="2"/>
              </a:rPr>
              <a:t>일본</a:t>
            </a:r>
            <a:r>
              <a:rPr lang="ko-KR" altLang="en-US" sz="1000" dirty="0" smtClean="0">
                <a:sym typeface="Wingdings" panose="05000000000000000000" pitchFamily="2" charset="2"/>
              </a:rPr>
              <a:t>으로 이름 바뀜</a:t>
            </a:r>
            <a:r>
              <a:rPr lang="en-US" altLang="ko-KR" sz="1000" dirty="0" smtClean="0">
                <a:sym typeface="Wingdings" panose="05000000000000000000" pitchFamily="2" charset="2"/>
              </a:rPr>
              <a:t>)</a:t>
            </a:r>
            <a:endParaRPr lang="en-US" altLang="ko-KR" sz="1000" dirty="0">
              <a:sym typeface="Wingdings" panose="05000000000000000000" pitchFamily="2" charset="2"/>
            </a:endParaRPr>
          </a:p>
          <a:p>
            <a:pPr>
              <a:lnSpc>
                <a:spcPct val="130000"/>
              </a:lnSpc>
            </a:pPr>
            <a:r>
              <a:rPr lang="en-US" altLang="ko-KR" sz="1000" dirty="0" smtClean="0"/>
              <a:t>    </a:t>
            </a:r>
            <a:r>
              <a:rPr lang="en-US" altLang="ko-KR" sz="1000" dirty="0" smtClean="0">
                <a:sym typeface="Wingdings" panose="05000000000000000000" pitchFamily="2" charset="2"/>
              </a:rPr>
              <a:t> </a:t>
            </a:r>
            <a:r>
              <a:rPr lang="ko-KR" altLang="en-US" sz="1000" dirty="0" smtClean="0">
                <a:sym typeface="Wingdings" panose="05000000000000000000" pitchFamily="2" charset="2"/>
              </a:rPr>
              <a:t>발해만을 중심으로 </a:t>
            </a:r>
            <a:r>
              <a:rPr lang="en-US" altLang="ko-KR" sz="1000" dirty="0" smtClean="0">
                <a:sym typeface="Wingdings" panose="05000000000000000000" pitchFamily="2" charset="2"/>
              </a:rPr>
              <a:t>40</a:t>
            </a:r>
            <a:r>
              <a:rPr lang="ko-KR" altLang="en-US" sz="1000" dirty="0" err="1" smtClean="0">
                <a:sym typeface="Wingdings" panose="05000000000000000000" pitchFamily="2" charset="2"/>
              </a:rPr>
              <a:t>여년간</a:t>
            </a:r>
            <a:r>
              <a:rPr lang="ko-KR" altLang="en-US" sz="1000" dirty="0" smtClean="0">
                <a:sym typeface="Wingdings" panose="05000000000000000000" pitchFamily="2" charset="2"/>
              </a:rPr>
              <a:t> 지속된 국제사회의 대전</a:t>
            </a:r>
            <a:endParaRPr lang="en-US" altLang="ko-KR" sz="1000" dirty="0" smtClean="0"/>
          </a:p>
          <a:p>
            <a:pPr>
              <a:lnSpc>
                <a:spcPct val="130000"/>
              </a:lnSpc>
            </a:pPr>
            <a:endParaRPr lang="en-US" altLang="ko-KR" sz="1000" b="1" dirty="0" smtClean="0"/>
          </a:p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ko-KR" sz="1000" b="1" dirty="0" smtClean="0"/>
              <a:t>[</a:t>
            </a:r>
            <a:r>
              <a:rPr lang="ko-KR" altLang="en-US" sz="1000" b="1" dirty="0" smtClean="0"/>
              <a:t>해상교역 주도권</a:t>
            </a:r>
            <a:r>
              <a:rPr lang="en-US" altLang="ko-KR" sz="1000" b="1" dirty="0" smtClean="0"/>
              <a:t>]</a:t>
            </a:r>
            <a:endParaRPr lang="en-US" altLang="ko-KR" sz="1000" b="1" dirty="0"/>
          </a:p>
          <a:p>
            <a:pPr>
              <a:lnSpc>
                <a:spcPct val="130000"/>
              </a:lnSpc>
            </a:pPr>
            <a:r>
              <a:rPr lang="en-US" altLang="ko-KR" sz="1000" dirty="0"/>
              <a:t>    - </a:t>
            </a:r>
            <a:r>
              <a:rPr lang="ko-KR" altLang="en-US" sz="1000" b="1" dirty="0" smtClean="0">
                <a:solidFill>
                  <a:srgbClr val="000099"/>
                </a:solidFill>
              </a:rPr>
              <a:t>한강유역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: </a:t>
            </a:r>
          </a:p>
          <a:p>
            <a:pPr>
              <a:lnSpc>
                <a:spcPct val="130000"/>
              </a:lnSpc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   </a:t>
            </a:r>
            <a:r>
              <a:rPr lang="ko-KR" altLang="en-US" sz="1000" dirty="0" smtClean="0"/>
              <a:t>① 낙랑군</a:t>
            </a:r>
            <a:r>
              <a:rPr lang="en-US" altLang="ko-KR" sz="1000" dirty="0" smtClean="0"/>
              <a:t>-</a:t>
            </a:r>
            <a:r>
              <a:rPr lang="ko-KR" altLang="en-US" sz="1000" dirty="0" smtClean="0"/>
              <a:t>가야 장</a:t>
            </a:r>
            <a:r>
              <a:rPr lang="ko-KR" altLang="en-US" sz="1000" dirty="0"/>
              <a:t>악</a:t>
            </a:r>
            <a:r>
              <a:rPr lang="ko-KR" altLang="en-US" sz="1000" dirty="0" smtClean="0"/>
              <a:t>  </a:t>
            </a:r>
            <a:r>
              <a:rPr lang="en-US" altLang="ko-KR" sz="1000" dirty="0" smtClean="0">
                <a:sym typeface="Wingdings" panose="05000000000000000000" pitchFamily="2" charset="2"/>
              </a:rPr>
              <a:t> </a:t>
            </a:r>
            <a:r>
              <a:rPr lang="ko-KR" altLang="en-US" sz="1000" dirty="0" smtClean="0">
                <a:sym typeface="Wingdings" panose="05000000000000000000" pitchFamily="2" charset="2"/>
              </a:rPr>
              <a:t>② </a:t>
            </a:r>
            <a:r>
              <a:rPr lang="en-US" altLang="ko-KR" sz="1000" dirty="0" smtClean="0">
                <a:sym typeface="Wingdings" panose="05000000000000000000" pitchFamily="2" charset="2"/>
              </a:rPr>
              <a:t>313 </a:t>
            </a:r>
            <a:r>
              <a:rPr lang="ko-KR" altLang="en-US" sz="1000" dirty="0" smtClean="0">
                <a:sym typeface="Wingdings" panose="05000000000000000000" pitchFamily="2" charset="2"/>
              </a:rPr>
              <a:t>낙랑 축출 후 백제가 장악 </a:t>
            </a:r>
            <a:r>
              <a:rPr lang="en-US" altLang="ko-KR" sz="1000" dirty="0" smtClean="0">
                <a:sym typeface="Wingdings" panose="05000000000000000000" pitchFamily="2" charset="2"/>
              </a:rPr>
              <a:t> </a:t>
            </a:r>
            <a:r>
              <a:rPr lang="ko-KR" altLang="en-US" sz="1000" dirty="0" smtClean="0">
                <a:sym typeface="Wingdings" panose="05000000000000000000" pitchFamily="2" charset="2"/>
              </a:rPr>
              <a:t>③ </a:t>
            </a:r>
            <a:r>
              <a:rPr lang="en-US" altLang="ko-KR" sz="1000" dirty="0" smtClean="0">
                <a:sym typeface="Wingdings" panose="05000000000000000000" pitchFamily="2" charset="2"/>
              </a:rPr>
              <a:t>396 </a:t>
            </a:r>
            <a:r>
              <a:rPr lang="ko-KR" altLang="en-US" sz="1000" dirty="0" smtClean="0">
                <a:sym typeface="Wingdings" panose="05000000000000000000" pitchFamily="2" charset="2"/>
              </a:rPr>
              <a:t>고구려 한성백제 공격</a:t>
            </a:r>
            <a:r>
              <a:rPr lang="en-US" altLang="ko-KR" sz="1000" dirty="0" smtClean="0">
                <a:sym typeface="Wingdings" panose="05000000000000000000" pitchFamily="2" charset="2"/>
              </a:rPr>
              <a:t>, </a:t>
            </a:r>
            <a:r>
              <a:rPr lang="ko-KR" altLang="en-US" sz="1000" dirty="0" smtClean="0">
                <a:sym typeface="Wingdings" panose="05000000000000000000" pitchFamily="2" charset="2"/>
              </a:rPr>
              <a:t>경기만 장악 </a:t>
            </a:r>
            <a:r>
              <a:rPr lang="en-US" altLang="ko-KR" sz="1000" dirty="0" smtClean="0">
                <a:sym typeface="Wingdings" panose="05000000000000000000" pitchFamily="2" charset="2"/>
              </a:rPr>
              <a:t> </a:t>
            </a:r>
            <a:r>
              <a:rPr lang="ko-KR" altLang="en-US" sz="1000" dirty="0" smtClean="0">
                <a:sym typeface="Wingdings" panose="05000000000000000000" pitchFamily="2" charset="2"/>
              </a:rPr>
              <a:t>④ </a:t>
            </a:r>
            <a:r>
              <a:rPr lang="en-US" altLang="ko-KR" sz="1000" dirty="0" smtClean="0"/>
              <a:t>553 </a:t>
            </a:r>
            <a:r>
              <a:rPr lang="ko-KR" altLang="en-US" sz="1000" dirty="0" err="1"/>
              <a:t>관산성</a:t>
            </a:r>
            <a:r>
              <a:rPr lang="ko-KR" altLang="en-US" sz="1000" dirty="0"/>
              <a:t> 전투 </a:t>
            </a:r>
            <a:r>
              <a:rPr lang="en-US" altLang="ko-KR" sz="1000" dirty="0"/>
              <a:t>: </a:t>
            </a:r>
            <a:r>
              <a:rPr lang="ko-KR" altLang="en-US" sz="1000" dirty="0" smtClean="0"/>
              <a:t>신라가 장악</a:t>
            </a:r>
            <a:endParaRPr lang="en-US" altLang="ko-KR" sz="1000" dirty="0" smtClean="0"/>
          </a:p>
          <a:p>
            <a:pPr>
              <a:lnSpc>
                <a:spcPct val="130000"/>
              </a:lnSpc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 -</a:t>
            </a:r>
            <a:r>
              <a:rPr lang="en-US" altLang="ko-KR" sz="1000" b="1" dirty="0" smtClean="0">
                <a:solidFill>
                  <a:srgbClr val="000099"/>
                </a:solidFill>
              </a:rPr>
              <a:t> </a:t>
            </a:r>
            <a:r>
              <a:rPr lang="ko-KR" altLang="en-US" sz="1000" b="1" dirty="0" smtClean="0">
                <a:solidFill>
                  <a:srgbClr val="000099"/>
                </a:solidFill>
              </a:rPr>
              <a:t>발해만    </a:t>
            </a:r>
            <a:r>
              <a:rPr lang="en-US" altLang="ko-KR" sz="1000" dirty="0" smtClean="0"/>
              <a:t>: </a:t>
            </a:r>
            <a:r>
              <a:rPr lang="ko-KR" altLang="en-US" sz="1000" dirty="0" err="1" smtClean="0"/>
              <a:t>비사성</a:t>
            </a:r>
            <a:r>
              <a:rPr lang="ko-KR" altLang="en-US" sz="1000" dirty="0" smtClean="0"/>
              <a:t> 밑 </a:t>
            </a:r>
            <a:r>
              <a:rPr lang="ko-KR" altLang="en-US" sz="1000" dirty="0" err="1" smtClean="0"/>
              <a:t>장산열도에</a:t>
            </a:r>
            <a:r>
              <a:rPr lang="ko-KR" altLang="en-US" sz="1000" dirty="0" smtClean="0"/>
              <a:t> 고구려 수군 기지 배치 </a:t>
            </a:r>
            <a:r>
              <a:rPr lang="en-US" altLang="ko-KR" sz="1000" dirty="0" smtClean="0">
                <a:sym typeface="Wingdings" panose="05000000000000000000" pitchFamily="2" charset="2"/>
              </a:rPr>
              <a:t> </a:t>
            </a:r>
            <a:r>
              <a:rPr lang="ko-KR" altLang="en-US" sz="1000" dirty="0" err="1" smtClean="0">
                <a:sym typeface="Wingdings" panose="05000000000000000000" pitchFamily="2" charset="2"/>
              </a:rPr>
              <a:t>안시성</a:t>
            </a:r>
            <a:r>
              <a:rPr lang="ko-KR" altLang="en-US" sz="1000" dirty="0" smtClean="0">
                <a:sym typeface="Wingdings" panose="05000000000000000000" pitchFamily="2" charset="2"/>
              </a:rPr>
              <a:t> 등이 장기전 펼칠 수 있었던 힘</a:t>
            </a:r>
            <a:r>
              <a:rPr lang="en-US" altLang="ko-KR" sz="1000" dirty="0" smtClean="0"/>
              <a:t> </a:t>
            </a:r>
            <a:endParaRPr lang="en-US" altLang="ko-KR" sz="1000" dirty="0"/>
          </a:p>
          <a:p>
            <a:pPr>
              <a:lnSpc>
                <a:spcPct val="130000"/>
              </a:lnSpc>
            </a:pPr>
            <a:endParaRPr lang="en-US" altLang="ko-KR" sz="1000" b="1" dirty="0" smtClean="0"/>
          </a:p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ko-KR" sz="1000" b="1" dirty="0" smtClean="0"/>
              <a:t>[</a:t>
            </a:r>
            <a:r>
              <a:rPr lang="ko-KR" altLang="en-US" sz="1000" b="1" dirty="0" smtClean="0"/>
              <a:t>기억해야 할 전쟁</a:t>
            </a:r>
            <a:r>
              <a:rPr lang="en-US" altLang="ko-KR" sz="1000" b="1" dirty="0" smtClean="0"/>
              <a:t>]</a:t>
            </a:r>
          </a:p>
          <a:p>
            <a:pPr>
              <a:lnSpc>
                <a:spcPct val="130000"/>
              </a:lnSpc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 - 553 </a:t>
            </a:r>
            <a:r>
              <a:rPr lang="ko-KR" altLang="en-US" sz="1000" dirty="0" err="1" smtClean="0"/>
              <a:t>관산성</a:t>
            </a:r>
            <a:r>
              <a:rPr lang="ko-KR" altLang="en-US" sz="1000" dirty="0" smtClean="0"/>
              <a:t> 전투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신라 진흥왕이 </a:t>
            </a:r>
            <a:r>
              <a:rPr lang="ko-KR" altLang="en-US" sz="1000" dirty="0" err="1" smtClean="0"/>
              <a:t>나제동맹을</a:t>
            </a:r>
            <a:r>
              <a:rPr lang="ko-KR" altLang="en-US" sz="1000" dirty="0" smtClean="0"/>
              <a:t> 깨고 한강하구 차지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백제 성왕 졸 </a:t>
            </a:r>
            <a:r>
              <a:rPr lang="en-US" altLang="ko-KR" sz="1000" dirty="0" smtClean="0">
                <a:sym typeface="Wingdings" panose="05000000000000000000" pitchFamily="2" charset="2"/>
              </a:rPr>
              <a:t> </a:t>
            </a:r>
            <a:r>
              <a:rPr lang="ko-KR" altLang="en-US" sz="1000" dirty="0" smtClean="0">
                <a:sym typeface="Wingdings" panose="05000000000000000000" pitchFamily="2" charset="2"/>
              </a:rPr>
              <a:t>영호남 갈등의 시작점</a:t>
            </a:r>
            <a:endParaRPr lang="en-US" altLang="ko-KR" sz="1000" dirty="0" smtClean="0"/>
          </a:p>
          <a:p>
            <a:pPr>
              <a:lnSpc>
                <a:spcPct val="130000"/>
              </a:lnSpc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 </a:t>
            </a:r>
            <a:r>
              <a:rPr lang="en-US" altLang="ko-KR" sz="1000" dirty="0" smtClean="0">
                <a:sym typeface="Wingdings" panose="05000000000000000000" pitchFamily="2" charset="2"/>
              </a:rPr>
              <a:t>- 675 </a:t>
            </a:r>
            <a:r>
              <a:rPr lang="ko-KR" altLang="en-US" sz="1000" dirty="0" err="1" smtClean="0">
                <a:sym typeface="Wingdings" panose="05000000000000000000" pitchFamily="2" charset="2"/>
              </a:rPr>
              <a:t>매소성</a:t>
            </a:r>
            <a:r>
              <a:rPr lang="ko-KR" altLang="en-US" sz="1000" dirty="0" smtClean="0">
                <a:sym typeface="Wingdings" panose="05000000000000000000" pitchFamily="2" charset="2"/>
              </a:rPr>
              <a:t> 전투 </a:t>
            </a:r>
            <a:r>
              <a:rPr lang="en-US" altLang="ko-KR" sz="1000" dirty="0" smtClean="0">
                <a:sym typeface="Wingdings" panose="05000000000000000000" pitchFamily="2" charset="2"/>
              </a:rPr>
              <a:t>: </a:t>
            </a:r>
            <a:r>
              <a:rPr lang="ko-KR" altLang="en-US" sz="1000" dirty="0" smtClean="0">
                <a:sym typeface="Wingdings" panose="05000000000000000000" pitchFamily="2" charset="2"/>
              </a:rPr>
              <a:t>신라 </a:t>
            </a:r>
            <a:r>
              <a:rPr lang="en-US" altLang="ko-KR" sz="1000" dirty="0" err="1" smtClean="0">
                <a:sym typeface="Wingdings" panose="05000000000000000000" pitchFamily="2" charset="2"/>
              </a:rPr>
              <a:t>vs</a:t>
            </a:r>
            <a:r>
              <a:rPr lang="en-US" altLang="ko-KR" sz="1000" dirty="0" smtClean="0">
                <a:sym typeface="Wingdings" panose="05000000000000000000" pitchFamily="2" charset="2"/>
              </a:rPr>
              <a:t> </a:t>
            </a:r>
            <a:r>
              <a:rPr lang="ko-KR" altLang="en-US" sz="1000" dirty="0" smtClean="0">
                <a:sym typeface="Wingdings" panose="05000000000000000000" pitchFamily="2" charset="2"/>
              </a:rPr>
              <a:t>당</a:t>
            </a:r>
            <a:r>
              <a:rPr lang="en-US" altLang="ko-KR" sz="1000" dirty="0" smtClean="0">
                <a:sym typeface="Wingdings" panose="05000000000000000000" pitchFamily="2" charset="2"/>
              </a:rPr>
              <a:t>  </a:t>
            </a:r>
            <a:r>
              <a:rPr lang="ko-KR" altLang="en-US" sz="1000" dirty="0" smtClean="0">
                <a:sym typeface="Wingdings" panose="05000000000000000000" pitchFamily="2" charset="2"/>
              </a:rPr>
              <a:t>신라 승</a:t>
            </a:r>
            <a:r>
              <a:rPr lang="en-US" altLang="ko-KR" sz="1000" dirty="0" smtClean="0">
                <a:sym typeface="Wingdings" panose="05000000000000000000" pitchFamily="2" charset="2"/>
              </a:rPr>
              <a:t>, </a:t>
            </a:r>
            <a:r>
              <a:rPr lang="ko-KR" altLang="en-US" sz="1000" dirty="0" smtClean="0">
                <a:sym typeface="Wingdings" panose="05000000000000000000" pitchFamily="2" charset="2"/>
              </a:rPr>
              <a:t>당 세력이 신라에서 축출</a:t>
            </a:r>
            <a:endParaRPr lang="en-US" altLang="ko-KR" sz="1000" dirty="0" smtClean="0">
              <a:sym typeface="Wingdings" panose="05000000000000000000" pitchFamily="2" charset="2"/>
            </a:endParaRPr>
          </a:p>
          <a:p>
            <a:pPr>
              <a:lnSpc>
                <a:spcPct val="130000"/>
              </a:lnSpc>
            </a:pPr>
            <a:r>
              <a:rPr lang="en-US" altLang="ko-KR" sz="1000" dirty="0">
                <a:sym typeface="Wingdings" panose="05000000000000000000" pitchFamily="2" charset="2"/>
              </a:rPr>
              <a:t> </a:t>
            </a:r>
            <a:r>
              <a:rPr lang="en-US" altLang="ko-KR" sz="1000" dirty="0" smtClean="0">
                <a:sym typeface="Wingdings" panose="05000000000000000000" pitchFamily="2" charset="2"/>
              </a:rPr>
              <a:t>   - 676 </a:t>
            </a:r>
            <a:r>
              <a:rPr lang="ko-KR" altLang="en-US" sz="1000" dirty="0" err="1" smtClean="0">
                <a:sym typeface="Wingdings" panose="05000000000000000000" pitchFamily="2" charset="2"/>
              </a:rPr>
              <a:t>기벌포</a:t>
            </a:r>
            <a:r>
              <a:rPr lang="ko-KR" altLang="en-US" sz="1000" dirty="0" smtClean="0">
                <a:sym typeface="Wingdings" panose="05000000000000000000" pitchFamily="2" charset="2"/>
              </a:rPr>
              <a:t> 전투 </a:t>
            </a:r>
            <a:r>
              <a:rPr lang="en-US" altLang="ko-KR" sz="1000" dirty="0" smtClean="0">
                <a:sym typeface="Wingdings" panose="05000000000000000000" pitchFamily="2" charset="2"/>
              </a:rPr>
              <a:t>: </a:t>
            </a:r>
            <a:r>
              <a:rPr lang="ko-KR" altLang="en-US" sz="1000" dirty="0" smtClean="0">
                <a:sym typeface="Wingdings" panose="05000000000000000000" pitchFamily="2" charset="2"/>
              </a:rPr>
              <a:t>신라 </a:t>
            </a:r>
            <a:r>
              <a:rPr lang="en-US" altLang="ko-KR" sz="1000" dirty="0" err="1" smtClean="0">
                <a:sym typeface="Wingdings" panose="05000000000000000000" pitchFamily="2" charset="2"/>
              </a:rPr>
              <a:t>vs</a:t>
            </a:r>
            <a:r>
              <a:rPr lang="en-US" altLang="ko-KR" sz="1000" dirty="0" smtClean="0">
                <a:sym typeface="Wingdings" panose="05000000000000000000" pitchFamily="2" charset="2"/>
              </a:rPr>
              <a:t> </a:t>
            </a:r>
            <a:r>
              <a:rPr lang="ko-KR" altLang="en-US" sz="1000" dirty="0" smtClean="0">
                <a:sym typeface="Wingdings" panose="05000000000000000000" pitchFamily="2" charset="2"/>
              </a:rPr>
              <a:t>당</a:t>
            </a:r>
            <a:r>
              <a:rPr lang="en-US" altLang="ko-KR" sz="1000" dirty="0" smtClean="0">
                <a:sym typeface="Wingdings" panose="05000000000000000000" pitchFamily="2" charset="2"/>
              </a:rPr>
              <a:t>  </a:t>
            </a:r>
            <a:r>
              <a:rPr lang="ko-KR" altLang="en-US" sz="1000" dirty="0" smtClean="0">
                <a:sym typeface="Wingdings" panose="05000000000000000000" pitchFamily="2" charset="2"/>
              </a:rPr>
              <a:t>신라 수군이 당 수군을 궤멸시킴</a:t>
            </a:r>
            <a:r>
              <a:rPr lang="en-US" altLang="ko-KR" sz="1000" dirty="0" smtClean="0">
                <a:sym typeface="Wingdings" panose="05000000000000000000" pitchFamily="2" charset="2"/>
              </a:rPr>
              <a:t>. </a:t>
            </a:r>
          </a:p>
        </p:txBody>
      </p:sp>
      <p:grpSp>
        <p:nvGrpSpPr>
          <p:cNvPr id="23" name="그룹 22"/>
          <p:cNvGrpSpPr/>
          <p:nvPr/>
        </p:nvGrpSpPr>
        <p:grpSpPr>
          <a:xfrm>
            <a:off x="971600" y="2060848"/>
            <a:ext cx="3240360" cy="1073580"/>
            <a:chOff x="971600" y="2060848"/>
            <a:chExt cx="3240360" cy="1073580"/>
          </a:xfrm>
        </p:grpSpPr>
        <p:sp>
          <p:nvSpPr>
            <p:cNvPr id="4" name="직사각형 3"/>
            <p:cNvSpPr/>
            <p:nvPr/>
          </p:nvSpPr>
          <p:spPr>
            <a:xfrm>
              <a:off x="971600" y="2060849"/>
              <a:ext cx="216024" cy="35987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000" b="1" dirty="0" err="1" smtClean="0">
                  <a:solidFill>
                    <a:schemeClr val="tx1"/>
                  </a:solidFill>
                </a:rPr>
                <a:t>북주</a:t>
              </a:r>
              <a:endParaRPr lang="ko-KR" altLang="en-US" sz="1000" b="1" dirty="0">
                <a:solidFill>
                  <a:schemeClr val="tx1"/>
                </a:solidFill>
              </a:endParaRPr>
            </a:p>
          </p:txBody>
        </p:sp>
        <p:sp>
          <p:nvSpPr>
            <p:cNvPr id="5" name="직사각형 4"/>
            <p:cNvSpPr/>
            <p:nvPr/>
          </p:nvSpPr>
          <p:spPr>
            <a:xfrm>
              <a:off x="1187624" y="2060849"/>
              <a:ext cx="216024" cy="35987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000" b="1" dirty="0" err="1" smtClean="0">
                  <a:solidFill>
                    <a:schemeClr val="tx1"/>
                  </a:solidFill>
                </a:rPr>
                <a:t>북제</a:t>
              </a:r>
              <a:endParaRPr lang="ko-KR" altLang="en-US" sz="1000" b="1" dirty="0">
                <a:solidFill>
                  <a:schemeClr val="tx1"/>
                </a:solidFill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975462" y="2419382"/>
              <a:ext cx="428185" cy="35987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1"/>
                  </a:solidFill>
                </a:rPr>
                <a:t>진</a:t>
              </a:r>
              <a:endParaRPr lang="ko-KR" altLang="en-US" sz="1000" b="1" dirty="0">
                <a:solidFill>
                  <a:schemeClr val="tx1"/>
                </a:solidFill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1691679" y="2060849"/>
              <a:ext cx="431483" cy="35987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1"/>
                  </a:solidFill>
                </a:rPr>
                <a:t>고구려</a:t>
              </a:r>
              <a:endParaRPr lang="ko-KR" altLang="en-US" sz="1000" b="1" dirty="0">
                <a:solidFill>
                  <a:schemeClr val="tx1"/>
                </a:solidFill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1907139" y="2427927"/>
              <a:ext cx="216024" cy="351325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1"/>
                  </a:solidFill>
                </a:rPr>
                <a:t>신라</a:t>
              </a:r>
              <a:endParaRPr lang="ko-KR" altLang="en-US" sz="1000" b="1" dirty="0">
                <a:solidFill>
                  <a:schemeClr val="tx1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1691115" y="2420720"/>
              <a:ext cx="216024" cy="35987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1"/>
                  </a:solidFill>
                </a:rPr>
                <a:t>백제</a:t>
              </a:r>
              <a:endParaRPr lang="ko-KR" altLang="en-US" sz="10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" name="직선 화살표 연결선 10"/>
            <p:cNvCxnSpPr>
              <a:stCxn id="7" idx="1"/>
              <a:endCxn id="5" idx="3"/>
            </p:cNvCxnSpPr>
            <p:nvPr/>
          </p:nvCxnSpPr>
          <p:spPr>
            <a:xfrm flipH="1">
              <a:off x="1403648" y="2240785"/>
              <a:ext cx="288031" cy="0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화살표 연결선 11"/>
            <p:cNvCxnSpPr>
              <a:stCxn id="7" idx="1"/>
              <a:endCxn id="6" idx="3"/>
            </p:cNvCxnSpPr>
            <p:nvPr/>
          </p:nvCxnSpPr>
          <p:spPr>
            <a:xfrm flipH="1">
              <a:off x="1403647" y="2240785"/>
              <a:ext cx="288032" cy="358533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14"/>
            <p:cNvSpPr txBox="1"/>
            <p:nvPr/>
          </p:nvSpPr>
          <p:spPr>
            <a:xfrm>
              <a:off x="1080177" y="2820445"/>
              <a:ext cx="104355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900" smtClean="0"/>
                <a:t>근거리외교 가능</a:t>
              </a:r>
              <a:endParaRPr lang="ko-KR" altLang="en-US" sz="900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2627784" y="2065802"/>
              <a:ext cx="431483" cy="71345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1"/>
                  </a:solidFill>
                </a:rPr>
                <a:t>수</a:t>
              </a:r>
              <a:r>
                <a:rPr lang="en-US" altLang="ko-KR" sz="1000" b="1" dirty="0" smtClean="0">
                  <a:solidFill>
                    <a:schemeClr val="tx1"/>
                  </a:solidFill>
                </a:rPr>
                <a:t>/</a:t>
              </a:r>
              <a:r>
                <a:rPr lang="ko-KR" altLang="en-US" sz="1000" b="1" dirty="0" smtClean="0">
                  <a:solidFill>
                    <a:schemeClr val="tx1"/>
                  </a:solidFill>
                </a:rPr>
                <a:t>당</a:t>
              </a:r>
              <a:endParaRPr lang="ko-KR" altLang="en-US" sz="1000" b="1" dirty="0">
                <a:solidFill>
                  <a:schemeClr val="tx1"/>
                </a:solidFill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3348428" y="2060848"/>
              <a:ext cx="431483" cy="35987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1"/>
                  </a:solidFill>
                </a:rPr>
                <a:t>고구려</a:t>
              </a:r>
              <a:endParaRPr lang="ko-KR" altLang="en-US" sz="10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563888" y="2427927"/>
              <a:ext cx="216024" cy="35132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1"/>
                  </a:solidFill>
                </a:rPr>
                <a:t>신라</a:t>
              </a:r>
              <a:endParaRPr lang="ko-KR" altLang="en-US" sz="1000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3347864" y="2420719"/>
              <a:ext cx="216024" cy="35987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1"/>
                  </a:solidFill>
                </a:rPr>
                <a:t>백제</a:t>
              </a:r>
              <a:endParaRPr lang="ko-KR" altLang="en-US" sz="10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직선 화살표 연결선 19"/>
            <p:cNvCxnSpPr/>
            <p:nvPr/>
          </p:nvCxnSpPr>
          <p:spPr>
            <a:xfrm>
              <a:off x="3059833" y="2244381"/>
              <a:ext cx="288031" cy="0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화살표 연결선 20"/>
            <p:cNvCxnSpPr/>
            <p:nvPr/>
          </p:nvCxnSpPr>
          <p:spPr>
            <a:xfrm>
              <a:off x="3059832" y="2244381"/>
              <a:ext cx="288032" cy="358533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2627784" y="2857429"/>
              <a:ext cx="1584176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ko-KR" altLang="en-US" sz="900" dirty="0" smtClean="0"/>
                <a:t>통일된 국가가 영향력 미침</a:t>
              </a:r>
              <a:endParaRPr lang="en-US" altLang="ko-KR" sz="900" dirty="0" smtClean="0"/>
            </a:p>
            <a:p>
              <a:r>
                <a:rPr lang="en-US" altLang="ko-KR" sz="900" dirty="0" smtClean="0">
                  <a:sym typeface="Wingdings" panose="05000000000000000000" pitchFamily="2" charset="2"/>
                </a:rPr>
                <a:t> </a:t>
              </a:r>
              <a:r>
                <a:rPr lang="ko-KR" altLang="en-US" sz="900" dirty="0" smtClean="0">
                  <a:sym typeface="Wingdings" panose="05000000000000000000" pitchFamily="2" charset="2"/>
                </a:rPr>
                <a:t>동아시아 역학 구도 변화</a:t>
              </a:r>
              <a:endParaRPr lang="ko-KR" altLang="en-US" sz="900" dirty="0"/>
            </a:p>
          </p:txBody>
        </p:sp>
      </p:grpSp>
    </p:spTree>
    <p:extLst>
      <p:ext uri="{BB962C8B-B14F-4D97-AF65-F5344CB8AC3E}">
        <p14:creationId xmlns:p14="http://schemas.microsoft.com/office/powerpoint/2010/main" val="303742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32656"/>
            <a:ext cx="86409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 Frame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10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]  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창의적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TOOL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ko-KR" altLang="en-US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620688"/>
            <a:ext cx="8640960" cy="4732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b="1" dirty="0" smtClean="0"/>
              <a:t>[ </a:t>
            </a:r>
            <a:r>
              <a:rPr lang="ko-KR" altLang="en-US" sz="1100" b="1" dirty="0" smtClean="0"/>
              <a:t>창의적으로 가는 </a:t>
            </a:r>
            <a:r>
              <a:rPr lang="en-US" altLang="ko-KR" sz="1100" b="1" dirty="0" smtClean="0"/>
              <a:t>10</a:t>
            </a:r>
            <a:r>
              <a:rPr lang="ko-KR" altLang="en-US" sz="1100" b="1" dirty="0" smtClean="0"/>
              <a:t>가지 방법 </a:t>
            </a:r>
            <a:r>
              <a:rPr lang="en-US" altLang="ko-KR" sz="1100" b="1" dirty="0" smtClean="0"/>
              <a:t>]</a:t>
            </a:r>
          </a:p>
          <a:p>
            <a:pPr>
              <a:lnSpc>
                <a:spcPct val="150000"/>
              </a:lnSpc>
            </a:pPr>
            <a:r>
              <a:rPr lang="en-US" altLang="ko-KR" sz="1100" b="1" dirty="0" smtClean="0"/>
              <a:t>1. </a:t>
            </a:r>
            <a:r>
              <a:rPr lang="ko-KR" altLang="en-US" sz="1100" b="1" dirty="0" smtClean="0"/>
              <a:t>관찰                </a:t>
            </a:r>
            <a:r>
              <a:rPr lang="ko-KR" altLang="en-US" sz="1400" b="1" dirty="0" smtClean="0"/>
              <a:t> </a:t>
            </a:r>
            <a:endParaRPr lang="en-US" altLang="ko-KR" sz="1400" b="1" dirty="0" smtClean="0"/>
          </a:p>
          <a:p>
            <a:pPr>
              <a:lnSpc>
                <a:spcPct val="150000"/>
              </a:lnSpc>
            </a:pPr>
            <a:r>
              <a:rPr lang="ko-KR" altLang="en-US" sz="1100" b="1" dirty="0" smtClean="0"/>
              <a:t>                 </a:t>
            </a:r>
            <a:endParaRPr lang="en-US" altLang="ko-KR" sz="1100" b="1" dirty="0" smtClean="0"/>
          </a:p>
          <a:p>
            <a:pPr>
              <a:lnSpc>
                <a:spcPct val="150000"/>
              </a:lnSpc>
            </a:pPr>
            <a:r>
              <a:rPr lang="en-US" altLang="ko-KR" sz="1100" b="1" dirty="0" smtClean="0"/>
              <a:t>2. </a:t>
            </a:r>
            <a:r>
              <a:rPr lang="ko-KR" altLang="en-US" sz="1100" b="1" dirty="0" smtClean="0"/>
              <a:t>형상화              </a:t>
            </a:r>
            <a:endParaRPr lang="en-US" altLang="ko-KR" sz="1000" dirty="0" smtClean="0"/>
          </a:p>
          <a:p>
            <a:pPr>
              <a:lnSpc>
                <a:spcPct val="150000"/>
              </a:lnSpc>
            </a:pPr>
            <a:endParaRPr lang="en-US" altLang="ko-KR" sz="1100" b="1" dirty="0" smtClean="0"/>
          </a:p>
          <a:p>
            <a:pPr>
              <a:lnSpc>
                <a:spcPct val="150000"/>
              </a:lnSpc>
            </a:pPr>
            <a:r>
              <a:rPr lang="en-US" altLang="ko-KR" sz="1100" b="1" dirty="0" smtClean="0"/>
              <a:t>3. </a:t>
            </a:r>
            <a:r>
              <a:rPr lang="ko-KR" altLang="en-US" sz="1100" b="1" dirty="0" smtClean="0"/>
              <a:t>추상화</a:t>
            </a:r>
            <a:endParaRPr lang="en-US" altLang="ko-KR" sz="1100" b="1" dirty="0" smtClean="0"/>
          </a:p>
          <a:p>
            <a:pPr>
              <a:lnSpc>
                <a:spcPct val="150000"/>
              </a:lnSpc>
            </a:pPr>
            <a:r>
              <a:rPr lang="en-US" altLang="ko-KR" sz="1100" b="1" dirty="0" smtClean="0"/>
              <a:t>4. </a:t>
            </a:r>
            <a:r>
              <a:rPr lang="ko-KR" altLang="en-US" sz="1100" b="1" dirty="0" smtClean="0"/>
              <a:t>패턴인식</a:t>
            </a:r>
            <a:endParaRPr lang="en-US" altLang="ko-KR" sz="1100" b="1" dirty="0" smtClean="0"/>
          </a:p>
          <a:p>
            <a:pPr>
              <a:lnSpc>
                <a:spcPct val="150000"/>
              </a:lnSpc>
            </a:pPr>
            <a:endParaRPr lang="en-US" altLang="ko-KR" sz="1100" b="1" dirty="0" smtClean="0"/>
          </a:p>
          <a:p>
            <a:pPr>
              <a:lnSpc>
                <a:spcPct val="150000"/>
              </a:lnSpc>
            </a:pPr>
            <a:endParaRPr lang="en-US" altLang="ko-KR" sz="1100" b="1" dirty="0" smtClean="0"/>
          </a:p>
          <a:p>
            <a:pPr>
              <a:lnSpc>
                <a:spcPct val="150000"/>
              </a:lnSpc>
            </a:pPr>
            <a:r>
              <a:rPr lang="en-US" altLang="ko-KR" sz="1100" b="1" dirty="0" smtClean="0"/>
              <a:t>5. </a:t>
            </a:r>
            <a:r>
              <a:rPr lang="ko-KR" altLang="en-US" sz="1100" b="1" dirty="0" smtClean="0"/>
              <a:t>패턴생성</a:t>
            </a:r>
            <a:endParaRPr lang="en-US" altLang="ko-KR" sz="1100" b="1" dirty="0" smtClean="0"/>
          </a:p>
          <a:p>
            <a:pPr>
              <a:lnSpc>
                <a:spcPct val="150000"/>
              </a:lnSpc>
            </a:pPr>
            <a:r>
              <a:rPr lang="en-US" altLang="ko-KR" sz="1100" b="1" dirty="0" smtClean="0"/>
              <a:t>6. </a:t>
            </a:r>
            <a:r>
              <a:rPr lang="ko-KR" altLang="en-US" sz="1100" b="1" dirty="0" smtClean="0"/>
              <a:t>유추</a:t>
            </a:r>
            <a:endParaRPr lang="en-US" altLang="ko-KR" sz="1100" b="1" dirty="0" smtClean="0"/>
          </a:p>
          <a:p>
            <a:pPr>
              <a:lnSpc>
                <a:spcPct val="150000"/>
              </a:lnSpc>
            </a:pPr>
            <a:r>
              <a:rPr lang="en-US" altLang="ko-KR" sz="1100" b="1" dirty="0" smtClean="0"/>
              <a:t>7. </a:t>
            </a:r>
            <a:r>
              <a:rPr lang="ko-KR" altLang="en-US" sz="1100" b="1" dirty="0" smtClean="0"/>
              <a:t>몸으로 생각하기</a:t>
            </a:r>
            <a:endParaRPr lang="en-US" altLang="ko-KR" sz="1100" b="1" dirty="0" smtClean="0"/>
          </a:p>
          <a:p>
            <a:pPr>
              <a:lnSpc>
                <a:spcPct val="150000"/>
              </a:lnSpc>
            </a:pPr>
            <a:r>
              <a:rPr lang="en-US" altLang="ko-KR" sz="1100" b="1" dirty="0" smtClean="0"/>
              <a:t>8. </a:t>
            </a:r>
            <a:r>
              <a:rPr lang="ko-KR" altLang="en-US" sz="1100" b="1" dirty="0" smtClean="0"/>
              <a:t>감정이입</a:t>
            </a:r>
            <a:endParaRPr lang="en-US" altLang="ko-KR" sz="1100" b="1" dirty="0" smtClean="0"/>
          </a:p>
          <a:p>
            <a:pPr>
              <a:lnSpc>
                <a:spcPct val="150000"/>
              </a:lnSpc>
            </a:pPr>
            <a:r>
              <a:rPr lang="en-US" altLang="ko-KR" sz="1100" b="1" dirty="0" smtClean="0"/>
              <a:t>9. </a:t>
            </a:r>
            <a:r>
              <a:rPr lang="ko-KR" altLang="en-US" sz="1100" b="1" dirty="0" smtClean="0">
                <a:solidFill>
                  <a:srgbClr val="000099"/>
                </a:solidFill>
              </a:rPr>
              <a:t>차원적 사고</a:t>
            </a:r>
            <a:endParaRPr lang="en-US" altLang="ko-KR" sz="1100" b="1" dirty="0" smtClean="0">
              <a:solidFill>
                <a:srgbClr val="000099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/>
              <a:t>10. </a:t>
            </a:r>
            <a:r>
              <a:rPr lang="ko-KR" altLang="en-US" sz="1100" b="1" dirty="0" smtClean="0">
                <a:solidFill>
                  <a:srgbClr val="000099"/>
                </a:solidFill>
              </a:rPr>
              <a:t>모형 만들기</a:t>
            </a:r>
            <a:endParaRPr lang="en-US" altLang="ko-KR" sz="1100" b="1" dirty="0" smtClean="0">
              <a:solidFill>
                <a:srgbClr val="000099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/>
              <a:t>11. </a:t>
            </a:r>
            <a:r>
              <a:rPr lang="ko-KR" altLang="en-US" sz="1100" b="1" dirty="0" smtClean="0"/>
              <a:t>놀이</a:t>
            </a:r>
            <a:endParaRPr lang="en-US" altLang="ko-KR" sz="1100" b="1" dirty="0" smtClean="0"/>
          </a:p>
          <a:p>
            <a:pPr>
              <a:lnSpc>
                <a:spcPct val="150000"/>
              </a:lnSpc>
            </a:pPr>
            <a:r>
              <a:rPr lang="en-US" altLang="ko-KR" sz="1100" b="1" dirty="0" smtClean="0"/>
              <a:t>12. </a:t>
            </a:r>
            <a:r>
              <a:rPr lang="ko-KR" altLang="en-US" sz="1100" b="1" dirty="0" smtClean="0"/>
              <a:t>변형</a:t>
            </a:r>
            <a:endParaRPr lang="en-US" altLang="ko-KR" sz="1100" b="1" dirty="0" smtClean="0"/>
          </a:p>
          <a:p>
            <a:pPr>
              <a:lnSpc>
                <a:spcPct val="150000"/>
              </a:lnSpc>
            </a:pPr>
            <a:r>
              <a:rPr lang="en-US" altLang="ko-KR" sz="1100" b="1" dirty="0" smtClean="0"/>
              <a:t>13. </a:t>
            </a:r>
            <a:r>
              <a:rPr lang="ko-KR" altLang="en-US" sz="1100" b="1" dirty="0" smtClean="0"/>
              <a:t>통합</a:t>
            </a:r>
            <a:endParaRPr lang="en-US" altLang="ko-KR" sz="11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619672" y="764704"/>
            <a:ext cx="7524328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endParaRPr lang="en-US" altLang="ko-KR" sz="1000" dirty="0" smtClean="0"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altLang="ko-KR" sz="1000" dirty="0" smtClean="0">
                <a:sym typeface="Wingdings" panose="05000000000000000000" pitchFamily="2" charset="2"/>
              </a:rPr>
              <a:t>’</a:t>
            </a:r>
            <a:r>
              <a:rPr lang="ko-KR" altLang="en-US" sz="1000" dirty="0" smtClean="0">
                <a:sym typeface="Wingdings" panose="05000000000000000000" pitchFamily="2" charset="2"/>
              </a:rPr>
              <a:t>느끼는 자에게 인생은 비극이고</a:t>
            </a:r>
            <a:r>
              <a:rPr lang="en-US" altLang="ko-KR" sz="1000" dirty="0" smtClean="0">
                <a:sym typeface="Wingdings" panose="05000000000000000000" pitchFamily="2" charset="2"/>
              </a:rPr>
              <a:t>, </a:t>
            </a:r>
            <a:r>
              <a:rPr lang="ko-KR" altLang="en-US" sz="1000" dirty="0" smtClean="0">
                <a:sym typeface="Wingdings" panose="05000000000000000000" pitchFamily="2" charset="2"/>
              </a:rPr>
              <a:t>관찰하는 자에게 인생은 희극이다</a:t>
            </a:r>
            <a:r>
              <a:rPr lang="en-US" altLang="ko-KR" sz="1000" dirty="0" smtClean="0">
                <a:sym typeface="Wingdings" panose="05000000000000000000" pitchFamily="2" charset="2"/>
              </a:rPr>
              <a:t>’ – </a:t>
            </a:r>
            <a:r>
              <a:rPr lang="ko-KR" altLang="en-US" sz="1000" dirty="0" smtClean="0">
                <a:sym typeface="Wingdings" panose="05000000000000000000" pitchFamily="2" charset="2"/>
              </a:rPr>
              <a:t>한발 떨어져 관찰하면</a:t>
            </a:r>
            <a:r>
              <a:rPr lang="en-US" altLang="ko-KR" sz="1000" dirty="0" smtClean="0">
                <a:sym typeface="Wingdings" panose="05000000000000000000" pitchFamily="2" charset="2"/>
              </a:rPr>
              <a:t>, </a:t>
            </a:r>
            <a:r>
              <a:rPr lang="ko-KR" altLang="en-US" sz="1000" b="1" dirty="0" smtClean="0">
                <a:solidFill>
                  <a:srgbClr val="000099"/>
                </a:solidFill>
                <a:sym typeface="Wingdings" panose="05000000000000000000" pitchFamily="2" charset="2"/>
              </a:rPr>
              <a:t>시선의 방향과 높이</a:t>
            </a:r>
            <a:r>
              <a:rPr lang="ko-KR" altLang="en-US" sz="1000" dirty="0" smtClean="0">
                <a:sym typeface="Wingdings" panose="05000000000000000000" pitchFamily="2" charset="2"/>
              </a:rPr>
              <a:t>를 달리한다면 인생은 희극이 될 수 있음</a:t>
            </a:r>
            <a:r>
              <a:rPr lang="ko-KR" altLang="en-US" sz="1000" b="1" dirty="0" smtClean="0"/>
              <a:t>                 </a:t>
            </a:r>
            <a:endParaRPr lang="en-US" altLang="ko-KR" sz="1000" b="1" dirty="0"/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altLang="ko-KR" sz="1000" dirty="0" smtClean="0">
                <a:sym typeface="Wingdings" panose="05000000000000000000" pitchFamily="2" charset="2"/>
              </a:rPr>
              <a:t></a:t>
            </a:r>
            <a:r>
              <a:rPr lang="ko-KR" altLang="en-US" sz="1000" dirty="0" smtClean="0">
                <a:sym typeface="Wingdings" panose="05000000000000000000" pitchFamily="2" charset="2"/>
              </a:rPr>
              <a:t>인류가 가장 덜 발달한 방법 </a:t>
            </a:r>
            <a:r>
              <a:rPr lang="en-US" altLang="ko-KR" sz="1000" dirty="0" smtClean="0">
                <a:sym typeface="Wingdings" panose="05000000000000000000" pitchFamily="2" charset="2"/>
              </a:rPr>
              <a:t>-- </a:t>
            </a:r>
            <a:r>
              <a:rPr lang="ko-KR" altLang="en-US" sz="1000" dirty="0" smtClean="0">
                <a:sym typeface="Wingdings" panose="05000000000000000000" pitchFamily="2" charset="2"/>
              </a:rPr>
              <a:t>형상화 다음 단계는 </a:t>
            </a:r>
            <a:r>
              <a:rPr lang="en-US" altLang="ko-KR" sz="1000" b="1" dirty="0" smtClean="0">
                <a:solidFill>
                  <a:srgbClr val="000099"/>
                </a:solidFill>
                <a:sym typeface="Wingdings" panose="05000000000000000000" pitchFamily="2" charset="2"/>
              </a:rPr>
              <a:t>“Writing” </a:t>
            </a:r>
            <a:r>
              <a:rPr lang="ko-KR" altLang="en-US" sz="1000" dirty="0" smtClean="0">
                <a:sym typeface="Wingdings" panose="05000000000000000000" pitchFamily="2" charset="2"/>
              </a:rPr>
              <a:t>이 중요</a:t>
            </a:r>
            <a:r>
              <a:rPr lang="en-US" altLang="ko-KR" sz="1000" dirty="0" smtClean="0">
                <a:sym typeface="Wingdings" panose="05000000000000000000" pitchFamily="2" charset="2"/>
              </a:rPr>
              <a:t>. </a:t>
            </a:r>
            <a:r>
              <a:rPr lang="ko-KR" altLang="en-US" sz="1000" dirty="0" smtClean="0">
                <a:sym typeface="Wingdings" panose="05000000000000000000" pitchFamily="2" charset="2"/>
              </a:rPr>
              <a:t>내면의 생각을 일단 도출하면 변형이 용이함</a:t>
            </a:r>
            <a:r>
              <a:rPr lang="en-US" altLang="ko-KR" sz="1000" dirty="0" smtClean="0">
                <a:sym typeface="Wingdings" panose="05000000000000000000" pitchFamily="2" charset="2"/>
              </a:rPr>
              <a:t>. 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ko-KR" altLang="en-US" sz="1000" dirty="0" smtClean="0">
                <a:sym typeface="Wingdings" panose="05000000000000000000" pitchFamily="2" charset="2"/>
              </a:rPr>
              <a:t>   핵심포인트만 집약해서 기억한다</a:t>
            </a:r>
            <a:endParaRPr lang="en-US" altLang="ko-KR" sz="1000" dirty="0" smtClean="0"/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/>
              <a:buChar char="à"/>
            </a:pPr>
            <a:r>
              <a:rPr lang="en-US" altLang="ko-KR" sz="1000" dirty="0" smtClean="0">
                <a:sym typeface="Wingdings" panose="05000000000000000000" pitchFamily="2" charset="2"/>
              </a:rPr>
              <a:t>=</a:t>
            </a:r>
            <a:r>
              <a:rPr lang="ko-KR" altLang="en-US" sz="1000" dirty="0" smtClean="0">
                <a:sym typeface="Wingdings" panose="05000000000000000000" pitchFamily="2" charset="2"/>
              </a:rPr>
              <a:t>개념화</a:t>
            </a:r>
            <a:r>
              <a:rPr lang="en-US" altLang="ko-KR" sz="1000" dirty="0" smtClean="0">
                <a:sym typeface="Wingdings" panose="05000000000000000000" pitchFamily="2" charset="2"/>
              </a:rPr>
              <a:t>. </a:t>
            </a:r>
            <a:r>
              <a:rPr lang="ko-KR" altLang="en-US" sz="1000" dirty="0" smtClean="0">
                <a:sym typeface="Wingdings" panose="05000000000000000000" pitchFamily="2" charset="2"/>
              </a:rPr>
              <a:t>한 마디로 요약하기</a:t>
            </a:r>
            <a:endParaRPr lang="en-US" altLang="ko-KR" sz="1000" dirty="0" smtClean="0">
              <a:sym typeface="Wingdings" panose="05000000000000000000" pitchFamily="2" charset="2"/>
            </a:endParaRPr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/>
              <a:buChar char="à"/>
            </a:pPr>
            <a:r>
              <a:rPr lang="en-US" altLang="ko-KR" sz="1000" dirty="0" smtClean="0">
                <a:sym typeface="Wingdings" panose="05000000000000000000" pitchFamily="2" charset="2"/>
              </a:rPr>
              <a:t>‘</a:t>
            </a:r>
            <a:r>
              <a:rPr lang="ko-KR" altLang="en-US" sz="1000" dirty="0" smtClean="0">
                <a:sym typeface="Wingdings" panose="05000000000000000000" pitchFamily="2" charset="2"/>
              </a:rPr>
              <a:t>공통패턴</a:t>
            </a:r>
            <a:r>
              <a:rPr lang="en-US" altLang="ko-KR" sz="1000" dirty="0" smtClean="0">
                <a:sym typeface="Wingdings" panose="05000000000000000000" pitchFamily="2" charset="2"/>
              </a:rPr>
              <a:t>’ </a:t>
            </a:r>
            <a:r>
              <a:rPr lang="ko-KR" altLang="en-US" sz="1000" dirty="0" smtClean="0">
                <a:sym typeface="Wingdings" panose="05000000000000000000" pitchFamily="2" charset="2"/>
              </a:rPr>
              <a:t>파악이 중요</a:t>
            </a:r>
            <a:endParaRPr lang="en-US" altLang="ko-KR" sz="1000" dirty="0" smtClean="0"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</a:pPr>
            <a:r>
              <a:rPr lang="ko-KR" altLang="en-US" sz="1000" dirty="0" smtClean="0">
                <a:sym typeface="Wingdings" panose="05000000000000000000" pitchFamily="2" charset="2"/>
              </a:rPr>
              <a:t>    </a:t>
            </a:r>
            <a:r>
              <a:rPr lang="en-US" altLang="ko-KR" sz="1000" dirty="0" smtClean="0">
                <a:sym typeface="Wingdings" panose="05000000000000000000" pitchFamily="2" charset="2"/>
              </a:rPr>
              <a:t>*</a:t>
            </a:r>
            <a:r>
              <a:rPr lang="ko-KR" altLang="en-US" sz="1000" dirty="0" smtClean="0">
                <a:sym typeface="Wingdings" panose="05000000000000000000" pitchFamily="2" charset="2"/>
              </a:rPr>
              <a:t>일반지식 </a:t>
            </a:r>
            <a:r>
              <a:rPr lang="en-US" altLang="ko-KR" sz="1000" dirty="0" smtClean="0">
                <a:sym typeface="Wingdings" panose="05000000000000000000" pitchFamily="2" charset="2"/>
              </a:rPr>
              <a:t>: </a:t>
            </a:r>
            <a:r>
              <a:rPr lang="ko-KR" altLang="en-US" sz="1000" dirty="0" smtClean="0">
                <a:sym typeface="Wingdings" panose="05000000000000000000" pitchFamily="2" charset="2"/>
              </a:rPr>
              <a:t>상황을 설명하는 지식 </a:t>
            </a:r>
            <a:r>
              <a:rPr lang="en-US" altLang="ko-KR" sz="1000" dirty="0" smtClean="0">
                <a:sym typeface="Wingdings" panose="05000000000000000000" pitchFamily="2" charset="2"/>
              </a:rPr>
              <a:t>= </a:t>
            </a:r>
            <a:r>
              <a:rPr lang="ko-KR" altLang="en-US" sz="1000" dirty="0" smtClean="0">
                <a:sym typeface="Wingdings" panose="05000000000000000000" pitchFamily="2" charset="2"/>
              </a:rPr>
              <a:t>아는 것을 설명하는 것</a:t>
            </a:r>
            <a:endParaRPr lang="en-US" altLang="ko-KR" sz="1000" dirty="0" smtClean="0"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altLang="ko-KR" sz="1000" b="1" dirty="0" smtClean="0">
                <a:solidFill>
                  <a:srgbClr val="000099"/>
                </a:solidFill>
                <a:sym typeface="Wingdings" panose="05000000000000000000" pitchFamily="2" charset="2"/>
              </a:rPr>
              <a:t>    *</a:t>
            </a:r>
            <a:r>
              <a:rPr lang="ko-KR" altLang="en-US" sz="1000" b="1" dirty="0" smtClean="0">
                <a:solidFill>
                  <a:srgbClr val="000099"/>
                </a:solidFill>
                <a:sym typeface="Wingdings" panose="05000000000000000000" pitchFamily="2" charset="2"/>
              </a:rPr>
              <a:t>학습지식</a:t>
            </a:r>
            <a:r>
              <a:rPr lang="en-US" altLang="ko-KR" sz="1000" b="1" dirty="0" smtClean="0">
                <a:solidFill>
                  <a:srgbClr val="000099"/>
                </a:solidFill>
                <a:sym typeface="Wingdings" panose="05000000000000000000" pitchFamily="2" charset="2"/>
              </a:rPr>
              <a:t>=</a:t>
            </a:r>
            <a:r>
              <a:rPr lang="ko-KR" altLang="en-US" sz="1000" b="1" dirty="0" smtClean="0">
                <a:solidFill>
                  <a:srgbClr val="000099"/>
                </a:solidFill>
                <a:sym typeface="Wingdings" panose="05000000000000000000" pitchFamily="2" charset="2"/>
              </a:rPr>
              <a:t>개념지식</a:t>
            </a:r>
            <a:r>
              <a:rPr lang="en-US" altLang="ko-KR" sz="1000" b="1" dirty="0" smtClean="0">
                <a:solidFill>
                  <a:srgbClr val="000099"/>
                </a:solidFill>
                <a:sym typeface="Wingdings" panose="05000000000000000000" pitchFamily="2" charset="2"/>
              </a:rPr>
              <a:t> </a:t>
            </a:r>
            <a:r>
              <a:rPr lang="en-US" altLang="ko-KR" sz="1000" dirty="0" smtClean="0">
                <a:sym typeface="Wingdings" panose="05000000000000000000" pitchFamily="2" charset="2"/>
              </a:rPr>
              <a:t>: </a:t>
            </a:r>
            <a:r>
              <a:rPr lang="ko-KR" altLang="en-US" sz="1000" dirty="0" smtClean="0">
                <a:sym typeface="Wingdings" panose="05000000000000000000" pitchFamily="2" charset="2"/>
              </a:rPr>
              <a:t>개념적 설명</a:t>
            </a:r>
            <a:r>
              <a:rPr lang="en-US" altLang="ko-KR" sz="1000" dirty="0" smtClean="0">
                <a:sym typeface="Wingdings" panose="05000000000000000000" pitchFamily="2" charset="2"/>
              </a:rPr>
              <a:t>(</a:t>
            </a:r>
            <a:r>
              <a:rPr lang="ko-KR" altLang="en-US" sz="1000" dirty="0" smtClean="0">
                <a:sym typeface="Wingdings" panose="05000000000000000000" pitchFamily="2" charset="2"/>
              </a:rPr>
              <a:t>학습용어</a:t>
            </a:r>
            <a:r>
              <a:rPr lang="en-US" altLang="ko-KR" sz="1000" dirty="0" smtClean="0">
                <a:sym typeface="Wingdings" panose="05000000000000000000" pitchFamily="2" charset="2"/>
              </a:rPr>
              <a:t>), </a:t>
            </a:r>
            <a:r>
              <a:rPr lang="ko-KR" altLang="en-US" sz="1000" dirty="0" smtClean="0">
                <a:sym typeface="Wingdings" panose="05000000000000000000" pitchFamily="2" charset="2"/>
              </a:rPr>
              <a:t>어떤 대상의 공통된 속성을 언어로 표현 </a:t>
            </a:r>
            <a:r>
              <a:rPr lang="en-US" altLang="ko-KR" sz="1000" dirty="0" smtClean="0">
                <a:sym typeface="Wingdings" panose="05000000000000000000" pitchFamily="2" charset="2"/>
              </a:rPr>
              <a:t>= </a:t>
            </a:r>
            <a:r>
              <a:rPr lang="ko-KR" altLang="en-US" sz="1000" dirty="0" smtClean="0">
                <a:sym typeface="Wingdings" panose="05000000000000000000" pitchFamily="2" charset="2"/>
              </a:rPr>
              <a:t>모르는 것을 설명하는 것</a:t>
            </a:r>
            <a:endParaRPr lang="en-US" altLang="ko-KR" sz="1000" dirty="0" smtClean="0">
              <a:sym typeface="Wingdings" panose="05000000000000000000" pitchFamily="2" charset="2"/>
            </a:endParaRPr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/>
              <a:buChar char="à"/>
            </a:pPr>
            <a:r>
              <a:rPr lang="ko-KR" altLang="en-US" sz="1000" dirty="0" smtClean="0">
                <a:sym typeface="Wingdings" panose="05000000000000000000" pitchFamily="2" charset="2"/>
              </a:rPr>
              <a:t>정답에 이르는 길이 무수히 많다는 것을 알게 된다</a:t>
            </a:r>
            <a:r>
              <a:rPr lang="en-US" altLang="ko-KR" sz="1000" dirty="0" smtClean="0">
                <a:sym typeface="Wingdings" panose="05000000000000000000" pitchFamily="2" charset="2"/>
              </a:rPr>
              <a:t>.</a:t>
            </a:r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/>
              <a:buChar char="à"/>
            </a:pPr>
            <a:endParaRPr lang="en-US" altLang="ko-KR" sz="1000" dirty="0">
              <a:sym typeface="Wingdings" panose="05000000000000000000" pitchFamily="2" charset="2"/>
            </a:endParaRPr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/>
              <a:buChar char="à"/>
            </a:pPr>
            <a:endParaRPr lang="en-US" altLang="ko-KR" sz="1000" dirty="0" smtClean="0">
              <a:sym typeface="Wingdings" panose="05000000000000000000" pitchFamily="2" charset="2"/>
            </a:endParaRPr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/>
              <a:buChar char="à"/>
            </a:pPr>
            <a:endParaRPr lang="en-US" altLang="ko-KR" sz="1000" dirty="0">
              <a:sym typeface="Wingdings" panose="05000000000000000000" pitchFamily="2" charset="2"/>
            </a:endParaRPr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/>
              <a:buChar char="à"/>
            </a:pPr>
            <a:r>
              <a:rPr lang="ko-KR" altLang="en-US" sz="1000" dirty="0" smtClean="0">
                <a:sym typeface="Wingdings" panose="05000000000000000000" pitchFamily="2" charset="2"/>
              </a:rPr>
              <a:t>무조건 차원을 높여라</a:t>
            </a:r>
            <a:r>
              <a:rPr lang="en-US" altLang="ko-KR" sz="1000" dirty="0" smtClean="0">
                <a:sym typeface="Wingdings" panose="05000000000000000000" pitchFamily="2" charset="2"/>
              </a:rPr>
              <a:t>. </a:t>
            </a:r>
            <a:r>
              <a:rPr lang="ko-KR" altLang="en-US" sz="1000" dirty="0" smtClean="0">
                <a:sym typeface="Wingdings" panose="05000000000000000000" pitchFamily="2" charset="2"/>
              </a:rPr>
              <a:t>문제를 해결하는 중요한 </a:t>
            </a:r>
            <a:r>
              <a:rPr lang="en-US" altLang="ko-KR" sz="1000" dirty="0" smtClean="0">
                <a:sym typeface="Wingdings" panose="05000000000000000000" pitchFamily="2" charset="2"/>
              </a:rPr>
              <a:t>‘</a:t>
            </a:r>
            <a:r>
              <a:rPr lang="ko-KR" altLang="en-US" sz="1000" dirty="0" smtClean="0">
                <a:sym typeface="Wingdings" panose="05000000000000000000" pitchFamily="2" charset="2"/>
              </a:rPr>
              <a:t>단서</a:t>
            </a:r>
            <a:r>
              <a:rPr lang="en-US" altLang="ko-KR" sz="1000" dirty="0" smtClean="0">
                <a:sym typeface="Wingdings" panose="05000000000000000000" pitchFamily="2" charset="2"/>
              </a:rPr>
              <a:t>’</a:t>
            </a:r>
            <a:r>
              <a:rPr lang="ko-KR" altLang="en-US" sz="1000" dirty="0" smtClean="0">
                <a:sym typeface="Wingdings" panose="05000000000000000000" pitchFamily="2" charset="2"/>
              </a:rPr>
              <a:t>이다</a:t>
            </a:r>
            <a:endParaRPr lang="en-US" altLang="ko-KR" sz="1000" dirty="0" smtClean="0">
              <a:sym typeface="Wingdings" panose="05000000000000000000" pitchFamily="2" charset="2"/>
            </a:endParaRPr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/>
              <a:buChar char="à"/>
            </a:pPr>
            <a:r>
              <a:rPr lang="en-US" altLang="ko-KR" sz="1000" dirty="0" smtClean="0">
                <a:sym typeface="Wingdings" panose="05000000000000000000" pitchFamily="2" charset="2"/>
              </a:rPr>
              <a:t>‘</a:t>
            </a:r>
            <a:r>
              <a:rPr lang="ko-KR" altLang="en-US" sz="1000" dirty="0" smtClean="0">
                <a:sym typeface="Wingdings" panose="05000000000000000000" pitchFamily="2" charset="2"/>
              </a:rPr>
              <a:t>몸으로 생각하기</a:t>
            </a:r>
            <a:r>
              <a:rPr lang="en-US" altLang="ko-KR" sz="1000" dirty="0" smtClean="0">
                <a:sym typeface="Wingdings" panose="05000000000000000000" pitchFamily="2" charset="2"/>
              </a:rPr>
              <a:t>’</a:t>
            </a:r>
            <a:r>
              <a:rPr lang="ko-KR" altLang="en-US" sz="1000" dirty="0" smtClean="0">
                <a:sym typeface="Wingdings" panose="05000000000000000000" pitchFamily="2" charset="2"/>
              </a:rPr>
              <a:t>와 연결</a:t>
            </a:r>
            <a:endParaRPr lang="en-US" altLang="ko-KR" sz="1000" dirty="0" smtClean="0">
              <a:sym typeface="Wingdings" panose="05000000000000000000" pitchFamily="2" charset="2"/>
            </a:endParaRPr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/>
              <a:buChar char="à"/>
            </a:pPr>
            <a:endParaRPr lang="en-US" altLang="ko-KR" sz="1000" dirty="0">
              <a:sym typeface="Wingdings" panose="05000000000000000000" pitchFamily="2" charset="2"/>
            </a:endParaRPr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/>
              <a:buChar char="à"/>
            </a:pPr>
            <a:endParaRPr lang="en-US" altLang="ko-KR" sz="1000" dirty="0" smtClean="0">
              <a:sym typeface="Wingdings" panose="05000000000000000000" pitchFamily="2" charset="2"/>
            </a:endParaRPr>
          </a:p>
          <a:p>
            <a:pPr marL="171450" indent="-171450">
              <a:lnSpc>
                <a:spcPct val="120000"/>
              </a:lnSpc>
              <a:spcAft>
                <a:spcPts val="600"/>
              </a:spcAft>
              <a:buFont typeface="Wingdings"/>
              <a:buChar char="à"/>
            </a:pPr>
            <a:r>
              <a:rPr lang="ko-KR" altLang="en-US" sz="1000" dirty="0" smtClean="0"/>
              <a:t>모든 것을 </a:t>
            </a:r>
            <a:r>
              <a:rPr lang="en-US" altLang="ko-KR" sz="1000" dirty="0" smtClean="0"/>
              <a:t>‘</a:t>
            </a:r>
            <a:r>
              <a:rPr lang="ko-KR" altLang="en-US" sz="1000" dirty="0" smtClean="0"/>
              <a:t>느낌</a:t>
            </a:r>
            <a:r>
              <a:rPr lang="en-US" altLang="ko-KR" sz="1000" dirty="0" smtClean="0"/>
              <a:t>’</a:t>
            </a:r>
            <a:r>
              <a:rPr lang="ko-KR" altLang="en-US" sz="1000" dirty="0" smtClean="0"/>
              <a:t>으로 통합</a:t>
            </a:r>
            <a:r>
              <a:rPr lang="en-US" altLang="ko-KR" sz="1000" dirty="0" smtClean="0"/>
              <a:t>. </a:t>
            </a:r>
            <a:r>
              <a:rPr lang="ko-KR" altLang="en-US" sz="1000" dirty="0" smtClean="0"/>
              <a:t>모든 상황에서 자신이 어떻게 </a:t>
            </a:r>
            <a:r>
              <a:rPr lang="en-US" altLang="ko-KR" sz="1000" dirty="0" smtClean="0"/>
              <a:t>‘</a:t>
            </a:r>
            <a:r>
              <a:rPr lang="ko-KR" altLang="en-US" sz="1000" dirty="0" smtClean="0"/>
              <a:t>느끼는지</a:t>
            </a:r>
            <a:r>
              <a:rPr lang="en-US" altLang="ko-KR" sz="1000" dirty="0" smtClean="0"/>
              <a:t>’</a:t>
            </a:r>
            <a:r>
              <a:rPr lang="ko-KR" altLang="en-US" sz="1000" dirty="0" smtClean="0"/>
              <a:t>를 살핀다</a:t>
            </a:r>
            <a:r>
              <a:rPr lang="en-US" altLang="ko-KR" sz="1000" dirty="0" smtClean="0"/>
              <a:t>. </a:t>
            </a:r>
            <a:r>
              <a:rPr lang="ko-KR" altLang="en-US" sz="1000" dirty="0" smtClean="0"/>
              <a:t>객관적 시각에서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사건</a:t>
            </a:r>
            <a:r>
              <a:rPr lang="en-US" altLang="ko-KR" sz="1000" dirty="0" smtClean="0"/>
              <a:t>,</a:t>
            </a:r>
            <a:r>
              <a:rPr lang="ko-KR" altLang="en-US" sz="1000" dirty="0" smtClean="0"/>
              <a:t>사물과 간격을 두고</a:t>
            </a:r>
            <a:r>
              <a:rPr lang="en-US" altLang="ko-KR" sz="1000" dirty="0" smtClean="0"/>
              <a:t>)           ‘</a:t>
            </a:r>
            <a:r>
              <a:rPr lang="ko-KR" altLang="en-US" sz="1000" dirty="0" smtClean="0"/>
              <a:t>느낄 수</a:t>
            </a:r>
            <a:r>
              <a:rPr lang="en-US" altLang="ko-KR" sz="1000" dirty="0" smtClean="0"/>
              <a:t>’ </a:t>
            </a:r>
            <a:r>
              <a:rPr lang="ko-KR" altLang="en-US" sz="1000" dirty="0" smtClean="0"/>
              <a:t>있도록 훈련해야 한다</a:t>
            </a:r>
            <a:r>
              <a:rPr lang="en-US" altLang="ko-KR" sz="1000" dirty="0" smtClean="0"/>
              <a:t>.</a:t>
            </a:r>
            <a:endParaRPr lang="en-US" altLang="ko-KR" sz="10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179511" y="5589240"/>
            <a:ext cx="8784977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900" b="1" dirty="0" smtClean="0"/>
              <a:t>[</a:t>
            </a:r>
            <a:r>
              <a:rPr lang="ko-KR" altLang="en-US" sz="900" b="1" dirty="0" smtClean="0"/>
              <a:t>정보의 공식</a:t>
            </a:r>
            <a:r>
              <a:rPr lang="en-US" altLang="ko-KR" sz="900" b="1" dirty="0" smtClean="0"/>
              <a:t>]</a:t>
            </a:r>
          </a:p>
          <a:p>
            <a:pPr marL="171450" indent="-171450">
              <a:lnSpc>
                <a:spcPct val="130000"/>
              </a:lnSpc>
              <a:buFont typeface="Arial" charset="0"/>
              <a:buChar char="•"/>
            </a:pPr>
            <a:r>
              <a:rPr lang="ko-KR" altLang="en-US" sz="900" dirty="0" smtClean="0"/>
              <a:t>정보량은 </a:t>
            </a:r>
            <a:r>
              <a:rPr lang="en-US" altLang="ko-KR" sz="900" dirty="0" smtClean="0"/>
              <a:t>(</a:t>
            </a:r>
            <a:r>
              <a:rPr lang="ko-KR" altLang="en-US" sz="900" dirty="0" smtClean="0"/>
              <a:t>발생</a:t>
            </a:r>
            <a:r>
              <a:rPr lang="en-US" altLang="ko-KR" sz="900" dirty="0" smtClean="0"/>
              <a:t>)</a:t>
            </a:r>
            <a:r>
              <a:rPr lang="ko-KR" altLang="en-US" sz="900" dirty="0" smtClean="0"/>
              <a:t>확률이 적을수록 크다 </a:t>
            </a:r>
            <a:r>
              <a:rPr lang="en-US" altLang="ko-KR" sz="900" dirty="0" smtClean="0"/>
              <a:t>: </a:t>
            </a:r>
            <a:r>
              <a:rPr lang="ko-KR" altLang="en-US" sz="900" dirty="0" smtClean="0"/>
              <a:t>희소성</a:t>
            </a:r>
            <a:endParaRPr lang="en-US" altLang="ko-KR" sz="900" dirty="0" smtClean="0"/>
          </a:p>
          <a:p>
            <a:pPr marL="171450" indent="-171450">
              <a:lnSpc>
                <a:spcPct val="130000"/>
              </a:lnSpc>
              <a:buFont typeface="Arial" charset="0"/>
              <a:buChar char="•"/>
            </a:pPr>
            <a:r>
              <a:rPr lang="ko-KR" altLang="en-US" sz="900" dirty="0" smtClean="0"/>
              <a:t>단위시간 당 정보량을 높이려면 </a:t>
            </a:r>
            <a:r>
              <a:rPr lang="en-US" altLang="ko-KR" sz="900" dirty="0" smtClean="0"/>
              <a:t>signal </a:t>
            </a:r>
            <a:r>
              <a:rPr lang="en-US" altLang="ko-KR" sz="900" dirty="0" smtClean="0">
                <a:latin typeface="맑은 고딕"/>
                <a:ea typeface="맑은 고딕"/>
              </a:rPr>
              <a:t>↑ (</a:t>
            </a:r>
            <a:r>
              <a:rPr lang="ko-KR" altLang="en-US" sz="900" dirty="0" smtClean="0">
                <a:latin typeface="맑은 고딕"/>
                <a:ea typeface="맑은 고딕"/>
              </a:rPr>
              <a:t>서로</a:t>
            </a:r>
            <a:r>
              <a:rPr lang="en-US" altLang="ko-KR" sz="900" dirty="0" smtClean="0">
                <a:latin typeface="맑은 고딕"/>
                <a:ea typeface="맑은 고딕"/>
              </a:rPr>
              <a:t> </a:t>
            </a:r>
            <a:r>
              <a:rPr lang="ko-KR" altLang="en-US" sz="900" dirty="0" smtClean="0">
                <a:latin typeface="맑은 고딕"/>
                <a:ea typeface="맑은 고딕"/>
              </a:rPr>
              <a:t>목소리가 커지는 고비용 사회가 된다</a:t>
            </a:r>
            <a:r>
              <a:rPr lang="en-US" altLang="ko-KR" sz="900" dirty="0" smtClean="0">
                <a:latin typeface="맑은 고딕"/>
                <a:ea typeface="맑은 고딕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en-US" altLang="ko-KR" sz="900" dirty="0">
                <a:latin typeface="맑은 고딕"/>
                <a:ea typeface="맑은 고딕"/>
              </a:rPr>
              <a:t> </a:t>
            </a:r>
            <a:r>
              <a:rPr lang="en-US" altLang="ko-KR" sz="900" dirty="0" smtClean="0">
                <a:latin typeface="맑은 고딕"/>
                <a:ea typeface="맑은 고딕"/>
              </a:rPr>
              <a:t>                                            </a:t>
            </a:r>
            <a:r>
              <a:rPr lang="en-US" altLang="ko-KR" sz="900" b="1" dirty="0" smtClean="0">
                <a:latin typeface="맑은 고딕"/>
                <a:ea typeface="맑은 고딕"/>
              </a:rPr>
              <a:t>noise ↓</a:t>
            </a:r>
            <a:r>
              <a:rPr lang="en-US" altLang="ko-KR" sz="900" dirty="0" smtClean="0">
                <a:latin typeface="맑은 고딕"/>
                <a:ea typeface="맑은 고딕"/>
              </a:rPr>
              <a:t> (</a:t>
            </a:r>
            <a:r>
              <a:rPr lang="ko-KR" altLang="en-US" sz="900" dirty="0" smtClean="0">
                <a:latin typeface="맑은 고딕"/>
                <a:ea typeface="맑은 고딕"/>
              </a:rPr>
              <a:t>잡음을 낮추면 정보량이 커진다</a:t>
            </a:r>
            <a:r>
              <a:rPr lang="en-US" altLang="ko-KR" sz="900" dirty="0" smtClean="0">
                <a:latin typeface="맑은 고딕"/>
                <a:ea typeface="맑은 고딕"/>
              </a:rPr>
              <a:t>) </a:t>
            </a:r>
          </a:p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900" dirty="0" smtClean="0">
                <a:latin typeface="맑은 고딕"/>
                <a:ea typeface="맑은 고딕"/>
              </a:rPr>
              <a:t>중요한 것을 반복하면 잡다한 내용이 줄어든다</a:t>
            </a:r>
            <a:endParaRPr lang="en-US" altLang="ko-KR" sz="900" dirty="0" smtClean="0">
              <a:latin typeface="맑은 고딕"/>
              <a:ea typeface="맑은 고딕"/>
            </a:endParaRPr>
          </a:p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900" dirty="0" smtClean="0">
                <a:latin typeface="맑은 고딕"/>
                <a:ea typeface="맑은 고딕"/>
              </a:rPr>
              <a:t>학습지식은 </a:t>
            </a:r>
            <a:r>
              <a:rPr lang="en-US" altLang="ko-KR" sz="900" dirty="0" smtClean="0">
                <a:latin typeface="맑은 고딕"/>
                <a:ea typeface="맑은 고딕"/>
              </a:rPr>
              <a:t>‘</a:t>
            </a:r>
            <a:r>
              <a:rPr lang="ko-KR" altLang="en-US" sz="900" dirty="0" smtClean="0">
                <a:latin typeface="맑은 고딕"/>
                <a:ea typeface="맑은 고딕"/>
              </a:rPr>
              <a:t>개념</a:t>
            </a:r>
            <a:r>
              <a:rPr lang="en-US" altLang="ko-KR" sz="900" dirty="0" smtClean="0">
                <a:latin typeface="맑은 고딕"/>
                <a:ea typeface="맑은 고딕"/>
              </a:rPr>
              <a:t>’</a:t>
            </a:r>
            <a:r>
              <a:rPr lang="ko-KR" altLang="en-US" sz="900" dirty="0" smtClean="0">
                <a:latin typeface="맑은 고딕"/>
                <a:ea typeface="맑은 고딕"/>
              </a:rPr>
              <a:t>으로 구성</a:t>
            </a:r>
            <a:r>
              <a:rPr lang="en-US" altLang="ko-KR" sz="900" dirty="0" smtClean="0">
                <a:latin typeface="맑은 고딕"/>
                <a:ea typeface="맑은 고딕"/>
              </a:rPr>
              <a:t>. </a:t>
            </a:r>
            <a:r>
              <a:rPr lang="ko-KR" altLang="en-US" sz="900" dirty="0" smtClean="0">
                <a:latin typeface="맑은 고딕"/>
                <a:ea typeface="맑은 고딕"/>
              </a:rPr>
              <a:t>따라서 일상용어 사용을 줄이고</a:t>
            </a:r>
            <a:r>
              <a:rPr lang="en-US" altLang="ko-KR" sz="900" dirty="0" smtClean="0">
                <a:latin typeface="맑은 고딕"/>
                <a:ea typeface="맑은 고딕"/>
              </a:rPr>
              <a:t>, </a:t>
            </a:r>
            <a:r>
              <a:rPr lang="ko-KR" altLang="en-US" sz="900" dirty="0" smtClean="0">
                <a:latin typeface="맑은 고딕"/>
                <a:ea typeface="맑은 고딕"/>
              </a:rPr>
              <a:t>개념용어를 사용할 것</a:t>
            </a:r>
            <a:endParaRPr lang="en-US" altLang="ko-KR" sz="900" dirty="0" smtClean="0"/>
          </a:p>
        </p:txBody>
      </p:sp>
    </p:spTree>
    <p:extLst>
      <p:ext uri="{BB962C8B-B14F-4D97-AF65-F5344CB8AC3E}">
        <p14:creationId xmlns:p14="http://schemas.microsoft.com/office/powerpoint/2010/main" val="39521141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332656"/>
            <a:ext cx="86409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기타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①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]  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우리의 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뿌리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알기 </a:t>
            </a:r>
            <a:endParaRPr lang="ko-KR" altLang="en-US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764704"/>
            <a:ext cx="8784977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</a:pPr>
            <a:r>
              <a:rPr lang="ko-KR" altLang="en-US" sz="1000" b="1" dirty="0" smtClean="0">
                <a:solidFill>
                  <a:srgbClr val="000099"/>
                </a:solidFill>
              </a:rPr>
              <a:t>키워드 </a:t>
            </a:r>
            <a:r>
              <a:rPr lang="en-US" altLang="ko-KR" sz="1000" b="1" dirty="0">
                <a:solidFill>
                  <a:srgbClr val="000099"/>
                </a:solidFill>
              </a:rPr>
              <a:t>: </a:t>
            </a:r>
            <a:r>
              <a:rPr lang="ko-KR" altLang="en-US" sz="1000" b="1" dirty="0">
                <a:solidFill>
                  <a:srgbClr val="000099"/>
                </a:solidFill>
              </a:rPr>
              <a:t>범부여적 의식 </a:t>
            </a:r>
            <a:endParaRPr lang="en-US" altLang="ko-KR" sz="1000" b="1" dirty="0" smtClean="0">
              <a:solidFill>
                <a:srgbClr val="000099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000" b="1" dirty="0">
                <a:solidFill>
                  <a:srgbClr val="000099"/>
                </a:solidFill>
              </a:rPr>
              <a:t>결론 </a:t>
            </a:r>
            <a:r>
              <a:rPr lang="en-US" altLang="ko-KR" sz="1000" b="1" dirty="0">
                <a:solidFill>
                  <a:srgbClr val="000099"/>
                </a:solidFill>
              </a:rPr>
              <a:t>: </a:t>
            </a:r>
            <a:r>
              <a:rPr lang="ko-KR" altLang="en-US" sz="1000" b="1" dirty="0">
                <a:solidFill>
                  <a:srgbClr val="000099"/>
                </a:solidFill>
              </a:rPr>
              <a:t>고구려와 백제는 </a:t>
            </a:r>
            <a:r>
              <a:rPr lang="ko-KR" altLang="en-US" sz="1000" b="1" dirty="0" err="1">
                <a:solidFill>
                  <a:srgbClr val="000099"/>
                </a:solidFill>
              </a:rPr>
              <a:t>예맥족</a:t>
            </a:r>
            <a:r>
              <a:rPr lang="ko-KR" altLang="en-US" sz="1000" b="1" dirty="0">
                <a:solidFill>
                  <a:srgbClr val="000099"/>
                </a:solidFill>
              </a:rPr>
              <a:t> “부여”와 같은 뿌리</a:t>
            </a:r>
            <a:endParaRPr lang="ko-KR" altLang="en-US" sz="1000" dirty="0">
              <a:solidFill>
                <a:srgbClr val="000099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000" b="1" dirty="0">
                <a:solidFill>
                  <a:srgbClr val="000099"/>
                </a:solidFill>
              </a:rPr>
              <a:t>          신라는 흉노의 후예 </a:t>
            </a:r>
            <a:r>
              <a:rPr lang="en-US" altLang="ko-KR" sz="1000" b="1" dirty="0">
                <a:solidFill>
                  <a:srgbClr val="000099"/>
                </a:solidFill>
              </a:rPr>
              <a:t>(</a:t>
            </a:r>
            <a:r>
              <a:rPr lang="ko-KR" altLang="en-US" sz="1000" b="1" dirty="0">
                <a:solidFill>
                  <a:srgbClr val="000099"/>
                </a:solidFill>
              </a:rPr>
              <a:t>경주 김씨</a:t>
            </a:r>
            <a:r>
              <a:rPr lang="en-US" altLang="ko-KR" sz="1000" b="1" dirty="0">
                <a:solidFill>
                  <a:srgbClr val="000099"/>
                </a:solidFill>
              </a:rPr>
              <a:t>) : </a:t>
            </a:r>
            <a:r>
              <a:rPr lang="ko-KR" altLang="en-US" sz="1000" b="1" dirty="0" err="1">
                <a:solidFill>
                  <a:srgbClr val="000099"/>
                </a:solidFill>
              </a:rPr>
              <a:t>투후</a:t>
            </a:r>
            <a:r>
              <a:rPr lang="ko-KR" altLang="en-US" sz="1000" b="1" dirty="0">
                <a:solidFill>
                  <a:srgbClr val="000099"/>
                </a:solidFill>
              </a:rPr>
              <a:t> </a:t>
            </a:r>
            <a:r>
              <a:rPr lang="ko-KR" altLang="en-US" sz="1000" b="1" dirty="0" err="1">
                <a:solidFill>
                  <a:srgbClr val="000099"/>
                </a:solidFill>
              </a:rPr>
              <a:t>김일제</a:t>
            </a:r>
            <a:r>
              <a:rPr lang="ko-KR" altLang="en-US" sz="1000" b="1" dirty="0">
                <a:solidFill>
                  <a:srgbClr val="000099"/>
                </a:solidFill>
              </a:rPr>
              <a:t> → 계림 김알지 </a:t>
            </a:r>
            <a:endParaRPr lang="ko-KR" altLang="en-US" sz="1000" dirty="0">
              <a:solidFill>
                <a:srgbClr val="000099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000" b="1" dirty="0">
                <a:solidFill>
                  <a:srgbClr val="000099"/>
                </a:solidFill>
              </a:rPr>
              <a:t>             </a:t>
            </a:r>
            <a:r>
              <a:rPr lang="en-US" altLang="ko-KR" sz="1000" b="1" dirty="0">
                <a:solidFill>
                  <a:srgbClr val="000099"/>
                </a:solidFill>
              </a:rPr>
              <a:t>cf. </a:t>
            </a:r>
            <a:r>
              <a:rPr lang="ko-KR" altLang="en-US" sz="1000" b="1" dirty="0" err="1">
                <a:solidFill>
                  <a:srgbClr val="000099"/>
                </a:solidFill>
              </a:rPr>
              <a:t>아골타</a:t>
            </a:r>
            <a:r>
              <a:rPr lang="ko-KR" altLang="en-US" sz="1000" b="1" dirty="0">
                <a:solidFill>
                  <a:srgbClr val="000099"/>
                </a:solidFill>
              </a:rPr>
              <a:t> </a:t>
            </a:r>
            <a:r>
              <a:rPr lang="en-US" altLang="ko-KR" sz="1000" b="1" dirty="0">
                <a:solidFill>
                  <a:srgbClr val="000099"/>
                </a:solidFill>
              </a:rPr>
              <a:t>(</a:t>
            </a:r>
            <a:r>
              <a:rPr lang="ko-KR" altLang="en-US" sz="1000" b="1" dirty="0">
                <a:solidFill>
                  <a:srgbClr val="000099"/>
                </a:solidFill>
              </a:rPr>
              <a:t>금의 시조</a:t>
            </a:r>
            <a:r>
              <a:rPr lang="en-US" altLang="ko-KR" sz="1000" b="1" dirty="0">
                <a:solidFill>
                  <a:srgbClr val="000099"/>
                </a:solidFill>
              </a:rPr>
              <a:t>) - </a:t>
            </a:r>
            <a:r>
              <a:rPr lang="ko-KR" altLang="en-US" sz="1000" b="1" dirty="0" err="1">
                <a:solidFill>
                  <a:srgbClr val="000099"/>
                </a:solidFill>
              </a:rPr>
              <a:t>경주김씨</a:t>
            </a:r>
            <a:r>
              <a:rPr lang="ko-KR" altLang="en-US" sz="1000" b="1" dirty="0">
                <a:solidFill>
                  <a:srgbClr val="000099"/>
                </a:solidFill>
              </a:rPr>
              <a:t> 후손 </a:t>
            </a:r>
            <a:endParaRPr lang="ko-KR" altLang="en-US" sz="1000" dirty="0">
              <a:solidFill>
                <a:srgbClr val="000099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sz="1000" b="1" dirty="0">
                <a:solidFill>
                  <a:srgbClr val="000099"/>
                </a:solidFill>
              </a:rPr>
              <a:t>          </a:t>
            </a:r>
            <a:r>
              <a:rPr lang="ko-KR" altLang="en-US" sz="1000" b="1" dirty="0" err="1">
                <a:solidFill>
                  <a:srgbClr val="000099"/>
                </a:solidFill>
              </a:rPr>
              <a:t>해동성국</a:t>
            </a:r>
            <a:r>
              <a:rPr lang="ko-KR" altLang="en-US" sz="1000" b="1" dirty="0">
                <a:solidFill>
                  <a:srgbClr val="000099"/>
                </a:solidFill>
              </a:rPr>
              <a:t> 발해는 부여의 습속을 따랐다</a:t>
            </a:r>
            <a:r>
              <a:rPr lang="en-US" altLang="ko-KR" sz="1000" b="1" dirty="0">
                <a:solidFill>
                  <a:srgbClr val="000099"/>
                </a:solidFill>
              </a:rPr>
              <a:t>.</a:t>
            </a:r>
            <a:endParaRPr lang="ko-KR" altLang="en-US" sz="1000" dirty="0">
              <a:solidFill>
                <a:srgbClr val="000099"/>
              </a:solidFill>
            </a:endParaRPr>
          </a:p>
          <a:p>
            <a:pPr fontAlgn="base">
              <a:lnSpc>
                <a:spcPct val="130000"/>
              </a:lnSpc>
            </a:pPr>
            <a:endParaRPr lang="ko-KR" altLang="en-US" sz="1000" b="1" dirty="0">
              <a:solidFill>
                <a:srgbClr val="000099"/>
              </a:solidFill>
            </a:endParaRPr>
          </a:p>
          <a:p>
            <a:pPr>
              <a:lnSpc>
                <a:spcPct val="130000"/>
              </a:lnSpc>
            </a:pPr>
            <a:r>
              <a:rPr lang="ko-KR" altLang="en-US" sz="1000" dirty="0"/>
              <a:t>북부여 </a:t>
            </a:r>
            <a:r>
              <a:rPr lang="en-US" altLang="ko-KR" sz="1000" dirty="0"/>
              <a:t>: </a:t>
            </a:r>
            <a:r>
              <a:rPr lang="ko-KR" altLang="en-US" sz="1000" dirty="0"/>
              <a:t>만주 북쪽 </a:t>
            </a:r>
            <a:r>
              <a:rPr lang="ko-KR" altLang="en-US" sz="1000" dirty="0" err="1"/>
              <a:t>탁리국</a:t>
            </a:r>
            <a:r>
              <a:rPr lang="en-US" altLang="ko-KR" sz="1000" dirty="0"/>
              <a:t>(</a:t>
            </a:r>
            <a:r>
              <a:rPr lang="ko-KR" altLang="en-US" sz="1000" dirty="0" err="1"/>
              <a:t>치우천자의</a:t>
            </a:r>
            <a:r>
              <a:rPr lang="ko-KR" altLang="en-US" sz="1000" dirty="0"/>
              <a:t> </a:t>
            </a:r>
            <a:r>
              <a:rPr lang="ko-KR" altLang="en-US" sz="1000" dirty="0" err="1"/>
              <a:t>구리국</a:t>
            </a:r>
            <a:r>
              <a:rPr lang="en-US" altLang="ko-KR" sz="1000" dirty="0"/>
              <a:t>,</a:t>
            </a:r>
            <a:r>
              <a:rPr lang="ko-KR" altLang="en-US" sz="1000" dirty="0" err="1"/>
              <a:t>고리국</a:t>
            </a:r>
            <a:r>
              <a:rPr lang="en-US" altLang="ko-KR" sz="1000" dirty="0"/>
              <a:t>) </a:t>
            </a:r>
            <a:r>
              <a:rPr lang="ko-KR" altLang="en-US" sz="1000" dirty="0"/>
              <a:t>유래</a:t>
            </a:r>
            <a:r>
              <a:rPr lang="en-US" altLang="ko-KR" sz="1000" dirty="0"/>
              <a:t>. </a:t>
            </a:r>
            <a:r>
              <a:rPr lang="ko-KR" altLang="en-US" sz="1000" dirty="0" err="1"/>
              <a:t>예맥계</a:t>
            </a:r>
            <a:r>
              <a:rPr lang="ko-KR" altLang="en-US" sz="1000" dirty="0"/>
              <a:t> </a:t>
            </a:r>
            <a:r>
              <a:rPr lang="ko-KR" altLang="en-US" sz="1000" dirty="0" err="1"/>
              <a:t>부여족</a:t>
            </a:r>
            <a:r>
              <a:rPr lang="ko-KR" altLang="en-US" sz="1000" dirty="0"/>
              <a:t> 국가</a:t>
            </a:r>
            <a:r>
              <a:rPr lang="en-US" altLang="ko-KR" sz="1000" dirty="0"/>
              <a:t>. </a:t>
            </a:r>
            <a:endParaRPr lang="ko-KR" altLang="en-US" sz="1000" dirty="0"/>
          </a:p>
          <a:p>
            <a:pPr>
              <a:lnSpc>
                <a:spcPct val="130000"/>
              </a:lnSpc>
            </a:pPr>
            <a:r>
              <a:rPr lang="ko-KR" altLang="en-US" sz="1000" dirty="0"/>
              <a:t>            </a:t>
            </a:r>
            <a:r>
              <a:rPr lang="ko-KR" altLang="en-US" sz="1000" dirty="0" err="1"/>
              <a:t>탁리국</a:t>
            </a:r>
            <a:r>
              <a:rPr lang="ko-KR" altLang="en-US" sz="1000" dirty="0"/>
              <a:t> 왕이 하늘의 기운을 받아 태어난 동명왕을 시기</a:t>
            </a:r>
            <a:endParaRPr lang="ko-KR" altLang="en-US" sz="1000" dirty="0"/>
          </a:p>
          <a:p>
            <a:pPr>
              <a:lnSpc>
                <a:spcPct val="130000"/>
              </a:lnSpc>
            </a:pPr>
            <a:r>
              <a:rPr lang="ko-KR" altLang="en-US" sz="1000" dirty="0"/>
              <a:t>            → </a:t>
            </a:r>
            <a:r>
              <a:rPr lang="ko-KR" altLang="en-US" sz="1000" dirty="0" err="1"/>
              <a:t>엄호수를</a:t>
            </a:r>
            <a:r>
              <a:rPr lang="ko-KR" altLang="en-US" sz="1000" dirty="0"/>
              <a:t> 건너와 부여건국</a:t>
            </a:r>
            <a:r>
              <a:rPr lang="en-US" altLang="ko-KR" sz="1000" dirty="0"/>
              <a:t>(</a:t>
            </a:r>
            <a:r>
              <a:rPr lang="ko-KR" altLang="en-US" sz="1000" dirty="0" err="1"/>
              <a:t>엄호수를</a:t>
            </a:r>
            <a:r>
              <a:rPr lang="ko-KR" altLang="en-US" sz="1000" dirty="0"/>
              <a:t> 건널 때 자라가 도움</a:t>
            </a:r>
            <a:r>
              <a:rPr lang="en-US" altLang="ko-KR" sz="1000" dirty="0"/>
              <a:t>).</a:t>
            </a:r>
            <a:endParaRPr lang="ko-KR" altLang="en-US" sz="1000" dirty="0"/>
          </a:p>
          <a:p>
            <a:pPr>
              <a:lnSpc>
                <a:spcPct val="130000"/>
              </a:lnSpc>
            </a:pPr>
            <a:r>
              <a:rPr lang="ko-KR" altLang="en-US" sz="1000" dirty="0"/>
              <a:t>                  동명왕을 이어 해모수가 집권</a:t>
            </a:r>
            <a:endParaRPr lang="ko-KR" altLang="en-US" sz="1000" dirty="0"/>
          </a:p>
          <a:p>
            <a:pPr>
              <a:lnSpc>
                <a:spcPct val="130000"/>
              </a:lnSpc>
            </a:pPr>
            <a:r>
              <a:rPr lang="ko-KR" altLang="en-US" sz="1000" dirty="0"/>
              <a:t/>
            </a:r>
            <a:br>
              <a:rPr lang="ko-KR" altLang="en-US" sz="1000" dirty="0"/>
            </a:br>
            <a:r>
              <a:rPr lang="ko-KR" altLang="en-US" sz="1000" b="1" dirty="0"/>
              <a:t>동부여</a:t>
            </a:r>
            <a:r>
              <a:rPr lang="ko-KR" altLang="en-US" sz="1000" dirty="0"/>
              <a:t> </a:t>
            </a:r>
            <a:r>
              <a:rPr lang="en-US" altLang="ko-KR" sz="1000" dirty="0"/>
              <a:t>: </a:t>
            </a:r>
            <a:r>
              <a:rPr lang="ko-KR" altLang="en-US" sz="1000" dirty="0"/>
              <a:t>해모수의 아들인 해부루와 하백</a:t>
            </a:r>
            <a:r>
              <a:rPr lang="en-US" altLang="ko-KR" sz="1000" dirty="0"/>
              <a:t>(</a:t>
            </a:r>
            <a:r>
              <a:rPr lang="ko-KR" altLang="en-US" sz="1000" dirty="0"/>
              <a:t>물의 신</a:t>
            </a:r>
            <a:r>
              <a:rPr lang="en-US" altLang="ko-KR" sz="1000" dirty="0"/>
              <a:t>)</a:t>
            </a:r>
            <a:r>
              <a:rPr lang="ko-KR" altLang="en-US" sz="1000" dirty="0"/>
              <a:t>의 딸 유화가 낳은 </a:t>
            </a:r>
            <a:r>
              <a:rPr lang="en-US" altLang="ko-KR" sz="1000" dirty="0"/>
              <a:t>(</a:t>
            </a:r>
            <a:r>
              <a:rPr lang="ko-KR" altLang="en-US" sz="1000" dirty="0"/>
              <a:t>해</a:t>
            </a:r>
            <a:r>
              <a:rPr lang="en-US" altLang="ko-KR" sz="1000" dirty="0"/>
              <a:t>)</a:t>
            </a:r>
            <a:r>
              <a:rPr lang="ko-KR" altLang="en-US" sz="1000" dirty="0" err="1"/>
              <a:t>금와가</a:t>
            </a:r>
            <a:r>
              <a:rPr lang="ko-KR" altLang="en-US" sz="1000" dirty="0"/>
              <a:t> 건국</a:t>
            </a:r>
            <a:r>
              <a:rPr lang="en-US" altLang="ko-KR" sz="1000" dirty="0"/>
              <a:t>. </a:t>
            </a:r>
            <a:r>
              <a:rPr lang="ko-KR" altLang="en-US" sz="1000" dirty="0" err="1"/>
              <a:t>길림시</a:t>
            </a:r>
            <a:endParaRPr lang="ko-KR" altLang="en-US" sz="1000" dirty="0"/>
          </a:p>
          <a:p>
            <a:pPr>
              <a:lnSpc>
                <a:spcPct val="130000"/>
              </a:lnSpc>
            </a:pPr>
            <a:r>
              <a:rPr lang="ko-KR" altLang="en-US" sz="1000" dirty="0"/>
              <a:t>            </a:t>
            </a:r>
            <a:r>
              <a:rPr lang="ko-KR" altLang="en-US" sz="1000" dirty="0" err="1"/>
              <a:t>금와와</a:t>
            </a:r>
            <a:r>
              <a:rPr lang="ko-KR" altLang="en-US" sz="1000" dirty="0"/>
              <a:t> 첫 번째 부인이 낳은 대소가 집권</a:t>
            </a:r>
            <a:endParaRPr lang="ko-KR" altLang="en-US" sz="1000" dirty="0"/>
          </a:p>
          <a:p>
            <a:pPr>
              <a:lnSpc>
                <a:spcPct val="130000"/>
              </a:lnSpc>
            </a:pPr>
            <a:r>
              <a:rPr lang="ko-KR" altLang="en-US" sz="1000" dirty="0"/>
              <a:t>            </a:t>
            </a:r>
            <a:r>
              <a:rPr lang="ko-KR" altLang="en-US" sz="1000" dirty="0" err="1"/>
              <a:t>대소왕은</a:t>
            </a:r>
            <a:r>
              <a:rPr lang="ko-KR" altLang="en-US" sz="1000" dirty="0"/>
              <a:t> </a:t>
            </a:r>
            <a:r>
              <a:rPr lang="en-US" altLang="ko-KR" sz="1000" dirty="0"/>
              <a:t>5</a:t>
            </a:r>
            <a:r>
              <a:rPr lang="ko-KR" altLang="en-US" sz="1000" dirty="0"/>
              <a:t>만의 군대로 고구려 주몽을 공격</a:t>
            </a:r>
            <a:r>
              <a:rPr lang="en-US" altLang="ko-KR" sz="1000" dirty="0"/>
              <a:t>,  </a:t>
            </a:r>
            <a:r>
              <a:rPr lang="ko-KR" altLang="en-US" sz="1000" dirty="0"/>
              <a:t>고구려 </a:t>
            </a:r>
            <a:r>
              <a:rPr lang="ko-KR" altLang="en-US" sz="1000" dirty="0" err="1"/>
              <a:t>대무신왕이</a:t>
            </a:r>
            <a:r>
              <a:rPr lang="ko-KR" altLang="en-US" sz="1000" dirty="0"/>
              <a:t> </a:t>
            </a:r>
            <a:r>
              <a:rPr lang="ko-KR" altLang="en-US" sz="1000" dirty="0" err="1"/>
              <a:t>대소왕을</a:t>
            </a:r>
            <a:r>
              <a:rPr lang="ko-KR" altLang="en-US" sz="1000" dirty="0"/>
              <a:t> 죽임</a:t>
            </a:r>
            <a:r>
              <a:rPr lang="en-US" altLang="ko-KR" sz="1000" dirty="0"/>
              <a:t>(AD 22)</a:t>
            </a:r>
            <a:endParaRPr lang="ko-KR" altLang="en-US" sz="1000" dirty="0"/>
          </a:p>
          <a:p>
            <a:pPr>
              <a:lnSpc>
                <a:spcPct val="130000"/>
              </a:lnSpc>
            </a:pPr>
            <a:r>
              <a:rPr lang="ko-KR" altLang="en-US" sz="1000" dirty="0"/>
              <a:t/>
            </a:r>
            <a:br>
              <a:rPr lang="ko-KR" altLang="en-US" sz="1000" dirty="0"/>
            </a:br>
            <a:r>
              <a:rPr lang="ko-KR" altLang="en-US" sz="1000" b="1" dirty="0" err="1"/>
              <a:t>졸본부여</a:t>
            </a:r>
            <a:r>
              <a:rPr lang="ko-KR" altLang="en-US" sz="1000" b="1" dirty="0"/>
              <a:t> </a:t>
            </a:r>
            <a:r>
              <a:rPr lang="en-US" altLang="ko-KR" sz="1000" b="1" dirty="0"/>
              <a:t>(</a:t>
            </a:r>
            <a:r>
              <a:rPr lang="ko-KR" altLang="en-US" sz="1000" b="1" dirty="0"/>
              <a:t>고구려</a:t>
            </a:r>
            <a:r>
              <a:rPr lang="en-US" altLang="ko-KR" sz="1000" b="1" dirty="0" smtClean="0"/>
              <a:t>)</a:t>
            </a:r>
          </a:p>
          <a:p>
            <a:pPr>
              <a:lnSpc>
                <a:spcPct val="130000"/>
              </a:lnSpc>
            </a:pPr>
            <a:r>
              <a:rPr lang="ko-KR" altLang="en-US" sz="1000" dirty="0" smtClean="0"/>
              <a:t>         </a:t>
            </a:r>
            <a:r>
              <a:rPr lang="en-US" altLang="ko-KR" sz="1000" dirty="0"/>
              <a:t>: </a:t>
            </a:r>
            <a:r>
              <a:rPr lang="ko-KR" altLang="en-US" sz="1000" dirty="0" err="1"/>
              <a:t>금와의</a:t>
            </a:r>
            <a:r>
              <a:rPr lang="ko-KR" altLang="en-US" sz="1000" dirty="0"/>
              <a:t> </a:t>
            </a:r>
            <a:r>
              <a:rPr lang="ko-KR" altLang="en-US" sz="1000" dirty="0" err="1"/>
              <a:t>두번째</a:t>
            </a:r>
            <a:r>
              <a:rPr lang="ko-KR" altLang="en-US" sz="1000" dirty="0"/>
              <a:t> 부인 유화부인이 낳은 추모</a:t>
            </a:r>
            <a:r>
              <a:rPr lang="en-US" altLang="ko-KR" sz="1000" dirty="0"/>
              <a:t>(</a:t>
            </a:r>
            <a:r>
              <a:rPr lang="ko-KR" altLang="en-US" sz="1000" dirty="0"/>
              <a:t>주몽</a:t>
            </a:r>
            <a:r>
              <a:rPr lang="en-US" altLang="ko-KR" sz="1000" dirty="0"/>
              <a:t>)</a:t>
            </a:r>
            <a:r>
              <a:rPr lang="ko-KR" altLang="en-US" sz="1000" dirty="0"/>
              <a:t>이 대소를 피해 </a:t>
            </a:r>
            <a:r>
              <a:rPr lang="ko-KR" altLang="en-US" sz="1000" dirty="0" err="1"/>
              <a:t>엄리대수</a:t>
            </a:r>
            <a:r>
              <a:rPr lang="en-US" altLang="ko-KR" sz="1000" dirty="0"/>
              <a:t>(</a:t>
            </a:r>
            <a:r>
              <a:rPr lang="ko-KR" altLang="en-US" sz="1000" dirty="0" err="1"/>
              <a:t>엄호수</a:t>
            </a:r>
            <a:r>
              <a:rPr lang="en-US" altLang="ko-KR" sz="1000" dirty="0"/>
              <a:t>, </a:t>
            </a:r>
            <a:r>
              <a:rPr lang="ko-KR" altLang="en-US" sz="1000" dirty="0" smtClean="0"/>
              <a:t>지금의 </a:t>
            </a:r>
            <a:r>
              <a:rPr lang="ko-KR" altLang="en-US" sz="1000" dirty="0" err="1"/>
              <a:t>쑹화강</a:t>
            </a:r>
            <a:r>
              <a:rPr lang="en-US" altLang="ko-KR" sz="1000" dirty="0"/>
              <a:t>)</a:t>
            </a:r>
            <a:r>
              <a:rPr lang="ko-KR" altLang="en-US" sz="1000" dirty="0"/>
              <a:t>을 건널 때 자라가 도움</a:t>
            </a:r>
            <a:r>
              <a:rPr lang="en-US" altLang="ko-KR" sz="1000" dirty="0"/>
              <a:t>(</a:t>
            </a:r>
            <a:r>
              <a:rPr lang="ko-KR" altLang="en-US" sz="1000" dirty="0"/>
              <a:t>동명왕 설화를 차용</a:t>
            </a:r>
            <a:r>
              <a:rPr lang="en-US" altLang="ko-KR" sz="1000" dirty="0"/>
              <a:t>). </a:t>
            </a:r>
            <a:endParaRPr lang="ko-KR" altLang="en-US" sz="1000" dirty="0"/>
          </a:p>
          <a:p>
            <a:pPr>
              <a:lnSpc>
                <a:spcPct val="130000"/>
              </a:lnSpc>
            </a:pPr>
            <a:r>
              <a:rPr lang="ko-KR" altLang="en-US" sz="1000" dirty="0"/>
              <a:t>        </a:t>
            </a:r>
            <a:r>
              <a:rPr lang="ko-KR" altLang="en-US" sz="1000" dirty="0" smtClean="0"/>
              <a:t> </a:t>
            </a:r>
            <a:r>
              <a:rPr lang="ko-KR" altLang="en-US" sz="1000" dirty="0"/>
              <a:t>  </a:t>
            </a:r>
            <a:r>
              <a:rPr lang="ko-KR" altLang="en-US" sz="1000" dirty="0" err="1"/>
              <a:t>비류곡</a:t>
            </a:r>
            <a:r>
              <a:rPr lang="ko-KR" altLang="en-US" sz="1000" dirty="0"/>
              <a:t> </a:t>
            </a:r>
            <a:r>
              <a:rPr lang="ko-KR" altLang="en-US" sz="1000" dirty="0" err="1"/>
              <a:t>홀본</a:t>
            </a:r>
            <a:r>
              <a:rPr lang="en-US" altLang="ko-KR" sz="1000" dirty="0"/>
              <a:t>(</a:t>
            </a:r>
            <a:r>
              <a:rPr lang="ko-KR" altLang="en-US" sz="1000" dirty="0" err="1"/>
              <a:t>졸본성</a:t>
            </a:r>
            <a:r>
              <a:rPr lang="en-US" altLang="ko-KR" sz="1000" dirty="0"/>
              <a:t>)</a:t>
            </a:r>
            <a:r>
              <a:rPr lang="ko-KR" altLang="en-US" sz="1000" dirty="0"/>
              <a:t>에 연타발의 </a:t>
            </a:r>
            <a:r>
              <a:rPr lang="ko-KR" altLang="en-US" sz="1000" dirty="0" err="1"/>
              <a:t>도움받아</a:t>
            </a:r>
            <a:r>
              <a:rPr lang="ko-KR" altLang="en-US" sz="1000" dirty="0"/>
              <a:t> 정착함</a:t>
            </a:r>
            <a:r>
              <a:rPr lang="en-US" altLang="ko-KR" sz="1000" dirty="0"/>
              <a:t>.  </a:t>
            </a:r>
            <a:endParaRPr lang="ko-KR" altLang="en-US" sz="1000" dirty="0"/>
          </a:p>
          <a:p>
            <a:pPr>
              <a:lnSpc>
                <a:spcPct val="130000"/>
              </a:lnSpc>
            </a:pPr>
            <a:r>
              <a:rPr lang="ko-KR" altLang="en-US" sz="1000" dirty="0"/>
              <a:t>         </a:t>
            </a:r>
            <a:r>
              <a:rPr lang="ko-KR" altLang="en-US" sz="1000" dirty="0" smtClean="0"/>
              <a:t>  주몽과 </a:t>
            </a:r>
            <a:r>
              <a:rPr lang="ko-KR" altLang="en-US" sz="1000" dirty="0"/>
              <a:t>첫째 부인 </a:t>
            </a:r>
            <a:r>
              <a:rPr lang="ko-KR" altLang="en-US" sz="1000" dirty="0" err="1"/>
              <a:t>예씨</a:t>
            </a:r>
            <a:r>
              <a:rPr lang="en-US" altLang="ko-KR" sz="1000" dirty="0"/>
              <a:t>(</a:t>
            </a:r>
            <a:r>
              <a:rPr lang="ko-KR" altLang="en-US" sz="1000" dirty="0" err="1"/>
              <a:t>북부여출신</a:t>
            </a:r>
            <a:r>
              <a:rPr lang="en-US" altLang="ko-KR" sz="1000" dirty="0"/>
              <a:t>) </a:t>
            </a:r>
            <a:r>
              <a:rPr lang="ko-KR" altLang="en-US" sz="1000" dirty="0"/>
              <a:t>사이의 유리</a:t>
            </a:r>
            <a:endParaRPr lang="ko-KR" altLang="en-US" sz="1000" dirty="0"/>
          </a:p>
          <a:p>
            <a:pPr>
              <a:lnSpc>
                <a:spcPct val="130000"/>
              </a:lnSpc>
            </a:pPr>
            <a:r>
              <a:rPr lang="ko-KR" altLang="en-US" sz="1000" dirty="0"/>
              <a:t>                     둘째 부인 </a:t>
            </a:r>
            <a:r>
              <a:rPr lang="ko-KR" altLang="en-US" sz="1000" dirty="0" err="1"/>
              <a:t>소서노</a:t>
            </a:r>
            <a:r>
              <a:rPr lang="en-US" altLang="ko-KR" sz="1000" dirty="0"/>
              <a:t>(</a:t>
            </a:r>
            <a:r>
              <a:rPr lang="ko-KR" altLang="en-US" sz="1000" dirty="0" err="1"/>
              <a:t>졸본출신</a:t>
            </a:r>
            <a:r>
              <a:rPr lang="en-US" altLang="ko-KR" sz="1000" dirty="0"/>
              <a:t>) </a:t>
            </a:r>
            <a:r>
              <a:rPr lang="ko-KR" altLang="en-US" sz="1000" dirty="0"/>
              <a:t>사이의 비류와 </a:t>
            </a:r>
            <a:r>
              <a:rPr lang="ko-KR" altLang="en-US" sz="1000" dirty="0" err="1"/>
              <a:t>온조</a:t>
            </a:r>
            <a:endParaRPr lang="ko-KR" altLang="en-US" sz="1000" dirty="0"/>
          </a:p>
          <a:p>
            <a:pPr>
              <a:lnSpc>
                <a:spcPct val="130000"/>
              </a:lnSpc>
            </a:pPr>
            <a:r>
              <a:rPr lang="ko-KR" altLang="en-US" sz="1000" dirty="0"/>
              <a:t/>
            </a:r>
            <a:br>
              <a:rPr lang="ko-KR" altLang="en-US" sz="1000" dirty="0"/>
            </a:br>
            <a:r>
              <a:rPr lang="ko-KR" altLang="en-US" sz="1000" b="1" dirty="0"/>
              <a:t>백제의 출현</a:t>
            </a:r>
            <a:r>
              <a:rPr lang="ko-KR" altLang="en-US" sz="1000" dirty="0"/>
              <a:t> </a:t>
            </a:r>
            <a:r>
              <a:rPr lang="en-US" altLang="ko-KR" sz="1000" dirty="0"/>
              <a:t>: </a:t>
            </a:r>
            <a:r>
              <a:rPr lang="ko-KR" altLang="en-US" sz="1000" dirty="0" err="1"/>
              <a:t>소서노와</a:t>
            </a:r>
            <a:r>
              <a:rPr lang="ko-KR" altLang="en-US" sz="1000" dirty="0"/>
              <a:t> 비류</a:t>
            </a:r>
            <a:r>
              <a:rPr lang="en-US" altLang="ko-KR" sz="1000" dirty="0"/>
              <a:t>(</a:t>
            </a:r>
            <a:r>
              <a:rPr lang="ko-KR" altLang="en-US" sz="1000" dirty="0"/>
              <a:t>인천유역</a:t>
            </a:r>
            <a:r>
              <a:rPr lang="en-US" altLang="ko-KR" sz="1000" dirty="0"/>
              <a:t>), </a:t>
            </a:r>
            <a:r>
              <a:rPr lang="ko-KR" altLang="en-US" sz="1000" dirty="0" err="1"/>
              <a:t>온조</a:t>
            </a:r>
            <a:r>
              <a:rPr lang="en-US" altLang="ko-KR" sz="1000" dirty="0"/>
              <a:t>(</a:t>
            </a:r>
            <a:r>
              <a:rPr lang="ko-KR" altLang="en-US" sz="1000" dirty="0"/>
              <a:t>한강하류 하남 위례성</a:t>
            </a:r>
            <a:r>
              <a:rPr lang="en-US" altLang="ko-KR" sz="1000" dirty="0"/>
              <a:t>;</a:t>
            </a:r>
            <a:r>
              <a:rPr lang="ko-KR" altLang="en-US" sz="1000" dirty="0" err="1"/>
              <a:t>몽촌토성</a:t>
            </a:r>
            <a:r>
              <a:rPr lang="en-US" altLang="ko-KR" sz="1000" dirty="0"/>
              <a:t>, </a:t>
            </a:r>
            <a:r>
              <a:rPr lang="ko-KR" altLang="en-US" sz="1000" dirty="0"/>
              <a:t>풍납토성 추정</a:t>
            </a:r>
            <a:r>
              <a:rPr lang="en-US" altLang="ko-KR" sz="1000" dirty="0"/>
              <a:t>) </a:t>
            </a:r>
            <a:r>
              <a:rPr lang="ko-KR" altLang="en-US" sz="1000" dirty="0"/>
              <a:t>남하</a:t>
            </a:r>
            <a:endParaRPr lang="ko-KR" altLang="en-US" sz="1000" dirty="0"/>
          </a:p>
          <a:p>
            <a:pPr>
              <a:lnSpc>
                <a:spcPct val="130000"/>
              </a:lnSpc>
            </a:pPr>
            <a:r>
              <a:rPr lang="ko-KR" altLang="en-US" sz="1000" dirty="0"/>
              <a:t/>
            </a:r>
            <a:br>
              <a:rPr lang="ko-KR" altLang="en-US" sz="1000" dirty="0"/>
            </a:br>
            <a:r>
              <a:rPr lang="ko-KR" altLang="en-US" sz="1000" dirty="0"/>
              <a:t>주몽 </a:t>
            </a:r>
            <a:r>
              <a:rPr lang="en-US" altLang="ko-KR" sz="1000" dirty="0"/>
              <a:t>: </a:t>
            </a:r>
            <a:r>
              <a:rPr lang="ko-KR" altLang="en-US" sz="1000" dirty="0" err="1"/>
              <a:t>졸본성에서</a:t>
            </a:r>
            <a:r>
              <a:rPr lang="ko-KR" altLang="en-US" sz="1000" dirty="0"/>
              <a:t> </a:t>
            </a:r>
            <a:r>
              <a:rPr lang="en-US" altLang="ko-KR" sz="1000" dirty="0"/>
              <a:t>19</a:t>
            </a:r>
            <a:r>
              <a:rPr lang="ko-KR" altLang="en-US" sz="1000" dirty="0"/>
              <a:t>년 재위</a:t>
            </a:r>
            <a:r>
              <a:rPr lang="en-US" altLang="ko-KR" sz="1000" dirty="0"/>
              <a:t>. </a:t>
            </a:r>
            <a:r>
              <a:rPr lang="ko-KR" altLang="en-US" sz="1000" dirty="0"/>
              <a:t>여기서만 살았음</a:t>
            </a:r>
            <a:endParaRPr lang="ko-KR" altLang="en-US" sz="1000" dirty="0"/>
          </a:p>
          <a:p>
            <a:pPr>
              <a:lnSpc>
                <a:spcPct val="130000"/>
              </a:lnSpc>
            </a:pPr>
            <a:r>
              <a:rPr lang="ko-KR" altLang="en-US" sz="1000" dirty="0" err="1"/>
              <a:t>졸본성</a:t>
            </a:r>
            <a:r>
              <a:rPr lang="en-US" altLang="ko-KR" sz="1000" dirty="0"/>
              <a:t>(</a:t>
            </a:r>
            <a:r>
              <a:rPr lang="ko-KR" altLang="en-US" sz="1000" dirty="0"/>
              <a:t>환인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오녀산성</a:t>
            </a:r>
            <a:r>
              <a:rPr lang="en-US" altLang="ko-KR" sz="1000" dirty="0"/>
              <a:t>) → </a:t>
            </a:r>
            <a:r>
              <a:rPr lang="ko-KR" altLang="en-US" sz="1000" dirty="0" err="1"/>
              <a:t>환도성</a:t>
            </a:r>
            <a:r>
              <a:rPr lang="en-US" altLang="ko-KR" sz="1000" dirty="0"/>
              <a:t>(</a:t>
            </a:r>
            <a:r>
              <a:rPr lang="ko-KR" altLang="en-US" sz="1000" dirty="0"/>
              <a:t>집안</a:t>
            </a:r>
            <a:r>
              <a:rPr lang="en-US" altLang="ko-KR" sz="1000" dirty="0"/>
              <a:t>. </a:t>
            </a:r>
            <a:r>
              <a:rPr lang="ko-KR" altLang="en-US" sz="1000" dirty="0"/>
              <a:t>산성</a:t>
            </a:r>
            <a:r>
              <a:rPr lang="en-US" altLang="ko-KR" sz="1000" dirty="0"/>
              <a:t>) → </a:t>
            </a:r>
            <a:r>
              <a:rPr lang="ko-KR" altLang="en-US" sz="1000" dirty="0" err="1"/>
              <a:t>국내성</a:t>
            </a:r>
            <a:r>
              <a:rPr lang="en-US" altLang="ko-KR" sz="1000" dirty="0"/>
              <a:t>(</a:t>
            </a:r>
            <a:r>
              <a:rPr lang="ko-KR" altLang="en-US" sz="1000" dirty="0"/>
              <a:t>집안</a:t>
            </a:r>
            <a:r>
              <a:rPr lang="en-US" altLang="ko-KR" sz="1000" dirty="0"/>
              <a:t>. </a:t>
            </a:r>
            <a:r>
              <a:rPr lang="ko-KR" altLang="en-US" sz="1000" dirty="0" err="1"/>
              <a:t>평지성</a:t>
            </a:r>
            <a:r>
              <a:rPr lang="en-US" altLang="ko-KR" sz="1000" dirty="0"/>
              <a:t>. 400</a:t>
            </a:r>
            <a:r>
              <a:rPr lang="ko-KR" altLang="en-US" sz="1000" dirty="0"/>
              <a:t>년간 수도</a:t>
            </a:r>
            <a:r>
              <a:rPr lang="en-US" altLang="ko-KR" sz="1000" dirty="0"/>
              <a:t>) → </a:t>
            </a:r>
            <a:r>
              <a:rPr lang="ko-KR" altLang="en-US" sz="1000" dirty="0" err="1"/>
              <a:t>평양성</a:t>
            </a:r>
            <a:r>
              <a:rPr lang="en-US" altLang="ko-KR" sz="1000" dirty="0"/>
              <a:t>(472, </a:t>
            </a:r>
            <a:r>
              <a:rPr lang="ko-KR" altLang="en-US" sz="1000" dirty="0"/>
              <a:t>평양</a:t>
            </a:r>
            <a:r>
              <a:rPr lang="en-US" altLang="ko-KR" sz="1000" dirty="0"/>
              <a:t>. 300</a:t>
            </a:r>
            <a:r>
              <a:rPr lang="ko-KR" altLang="en-US" sz="1000" dirty="0"/>
              <a:t>년간 수도</a:t>
            </a:r>
            <a:r>
              <a:rPr lang="en-US" altLang="ko-KR" sz="1000" dirty="0"/>
              <a:t>) </a:t>
            </a:r>
            <a:endParaRPr lang="ko-KR" altLang="en-US" sz="1000" dirty="0"/>
          </a:p>
          <a:p>
            <a:pPr>
              <a:lnSpc>
                <a:spcPct val="130000"/>
              </a:lnSpc>
            </a:pPr>
            <a:r>
              <a:rPr lang="ko-KR" altLang="en-US" sz="1000" dirty="0"/>
              <a:t>주몽의 무덤은 ‘</a:t>
            </a:r>
            <a:r>
              <a:rPr lang="ko-KR" altLang="en-US" sz="1000" dirty="0" err="1"/>
              <a:t>평양성</a:t>
            </a:r>
            <a:r>
              <a:rPr lang="ko-KR" altLang="en-US" sz="1000" dirty="0"/>
              <a:t>’에 존재</a:t>
            </a:r>
            <a:endParaRPr lang="ko-KR" altLang="en-US" sz="1000" dirty="0"/>
          </a:p>
          <a:p>
            <a:pPr>
              <a:lnSpc>
                <a:spcPct val="130000"/>
              </a:lnSpc>
            </a:pPr>
            <a:r>
              <a:rPr lang="ko-KR" altLang="en-US" sz="1000" dirty="0"/>
              <a:t> 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근거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  </a:t>
            </a:r>
            <a:r>
              <a:rPr lang="en-US" altLang="ko-KR" sz="1000" dirty="0" smtClean="0"/>
              <a:t>1</a:t>
            </a:r>
            <a:r>
              <a:rPr lang="en-US" altLang="ko-KR" sz="1000" dirty="0"/>
              <a:t>. 427 </a:t>
            </a:r>
            <a:r>
              <a:rPr lang="ko-KR" altLang="en-US" sz="1000" dirty="0" err="1"/>
              <a:t>장수왕</a:t>
            </a:r>
            <a:r>
              <a:rPr lang="ko-KR" altLang="en-US" sz="1000" dirty="0"/>
              <a:t> </a:t>
            </a:r>
            <a:r>
              <a:rPr lang="ko-KR" altLang="en-US" sz="1000" dirty="0" err="1"/>
              <a:t>천도시</a:t>
            </a:r>
            <a:r>
              <a:rPr lang="ko-KR" altLang="en-US" sz="1000" dirty="0"/>
              <a:t> </a:t>
            </a:r>
            <a:r>
              <a:rPr lang="ko-KR" altLang="en-US" sz="1000" dirty="0" err="1"/>
              <a:t>시조왕</a:t>
            </a:r>
            <a:r>
              <a:rPr lang="ko-KR" altLang="en-US" sz="1000" dirty="0"/>
              <a:t> 묘 이전</a:t>
            </a:r>
            <a:r>
              <a:rPr lang="en-US" altLang="ko-KR" sz="1000" dirty="0"/>
              <a:t>. </a:t>
            </a:r>
            <a:r>
              <a:rPr lang="ko-KR" altLang="en-US" sz="1000" dirty="0"/>
              <a:t>대규모 왕릉 세우고 앞에 사찰 세움</a:t>
            </a:r>
            <a:endParaRPr lang="ko-KR" altLang="en-US" sz="1000" dirty="0"/>
          </a:p>
          <a:p>
            <a:pPr>
              <a:lnSpc>
                <a:spcPct val="130000"/>
              </a:lnSpc>
            </a:pPr>
            <a:r>
              <a:rPr lang="ko-KR" altLang="en-US" sz="1000" dirty="0"/>
              <a:t>          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2</a:t>
            </a:r>
            <a:r>
              <a:rPr lang="en-US" altLang="ko-KR" sz="1000" dirty="0"/>
              <a:t>. </a:t>
            </a:r>
            <a:r>
              <a:rPr lang="ko-KR" altLang="en-US" sz="1000" dirty="0"/>
              <a:t>삼국사기에 </a:t>
            </a:r>
            <a:r>
              <a:rPr lang="ko-KR" altLang="en-US" sz="1000" dirty="0" err="1"/>
              <a:t>금와왕을</a:t>
            </a:r>
            <a:r>
              <a:rPr lang="ko-KR" altLang="en-US" sz="1000" dirty="0"/>
              <a:t>  ‘용산</a:t>
            </a:r>
            <a:r>
              <a:rPr lang="en-US" altLang="ko-KR" sz="1000" dirty="0"/>
              <a:t>(</a:t>
            </a:r>
            <a:r>
              <a:rPr lang="ko-KR" altLang="en-US" sz="1000" dirty="0"/>
              <a:t>용</a:t>
            </a:r>
            <a:r>
              <a:rPr lang="en-US" altLang="ko-KR" sz="1000" dirty="0"/>
              <a:t>)’</a:t>
            </a:r>
            <a:r>
              <a:rPr lang="ko-KR" altLang="en-US" sz="1000" dirty="0"/>
              <a:t>에 </a:t>
            </a:r>
            <a:r>
              <a:rPr lang="ko-KR" altLang="en-US" sz="1000" dirty="0" err="1"/>
              <a:t>장사지냈다는</a:t>
            </a:r>
            <a:r>
              <a:rPr lang="ko-KR" altLang="en-US" sz="1000" dirty="0"/>
              <a:t> </a:t>
            </a:r>
            <a:r>
              <a:rPr lang="ko-KR" altLang="en-US" sz="1000" dirty="0" err="1"/>
              <a:t>기록나옴</a:t>
            </a:r>
            <a:r>
              <a:rPr lang="ko-KR" altLang="en-US" sz="1000" dirty="0"/>
              <a:t> </a:t>
            </a:r>
            <a:endParaRPr lang="ko-KR" altLang="en-US" sz="1000" dirty="0"/>
          </a:p>
          <a:p>
            <a:pPr>
              <a:lnSpc>
                <a:spcPct val="130000"/>
              </a:lnSpc>
            </a:pPr>
            <a:r>
              <a:rPr lang="ko-KR" altLang="en-US" sz="1000" dirty="0"/>
              <a:t>          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3</a:t>
            </a:r>
            <a:r>
              <a:rPr lang="en-US" altLang="ko-KR" sz="1000" dirty="0"/>
              <a:t>. </a:t>
            </a:r>
            <a:r>
              <a:rPr lang="ko-KR" altLang="en-US" sz="1000" dirty="0"/>
              <a:t>화장흔적  </a:t>
            </a:r>
            <a:r>
              <a:rPr lang="en-US" altLang="ko-KR" sz="1000" dirty="0"/>
              <a:t>: 1000</a:t>
            </a:r>
            <a:r>
              <a:rPr lang="ko-KR" altLang="en-US" sz="1000" dirty="0"/>
              <a:t>도 이상으로 화장해서 바위가 녹아 뼈 흔적 발견</a:t>
            </a:r>
            <a:endParaRPr lang="ko-KR" altLang="en-US" sz="1000" dirty="0"/>
          </a:p>
          <a:p>
            <a:pPr>
              <a:lnSpc>
                <a:spcPct val="130000"/>
              </a:lnSpc>
            </a:pPr>
            <a:r>
              <a:rPr lang="ko-KR" altLang="en-US" sz="1000" dirty="0" smtClean="0"/>
              <a:t>           </a:t>
            </a:r>
            <a:r>
              <a:rPr lang="ko-KR" altLang="en-US" sz="1000" dirty="0" err="1" smtClean="0"/>
              <a:t>국내성</a:t>
            </a:r>
            <a:r>
              <a:rPr lang="ko-KR" altLang="en-US" sz="1000" dirty="0" smtClean="0"/>
              <a:t> </a:t>
            </a:r>
            <a:r>
              <a:rPr lang="en-US" altLang="ko-KR" sz="1000" dirty="0"/>
              <a:t>2</a:t>
            </a:r>
            <a:r>
              <a:rPr lang="ko-KR" altLang="en-US" sz="1000" dirty="0"/>
              <a:t>회 함락 </a:t>
            </a:r>
            <a:r>
              <a:rPr lang="en-US" altLang="ko-KR" sz="1000" dirty="0"/>
              <a:t>(</a:t>
            </a:r>
            <a:r>
              <a:rPr lang="ko-KR" altLang="en-US" sz="1000" dirty="0"/>
              <a:t>전연</a:t>
            </a:r>
            <a:r>
              <a:rPr lang="en-US" altLang="ko-KR" sz="1000" dirty="0"/>
              <a:t>, </a:t>
            </a:r>
            <a:r>
              <a:rPr lang="ko-KR" altLang="en-US" sz="1000" dirty="0"/>
              <a:t>위 → 평양천도 결정</a:t>
            </a:r>
            <a:r>
              <a:rPr lang="en-US" altLang="ko-KR" sz="1000" dirty="0"/>
              <a:t>) ⇒ </a:t>
            </a:r>
            <a:r>
              <a:rPr lang="ko-KR" altLang="en-US" sz="1000" dirty="0"/>
              <a:t>경제부흥</a:t>
            </a:r>
            <a:r>
              <a:rPr lang="en-US" altLang="ko-KR" sz="1000" dirty="0"/>
              <a:t>, </a:t>
            </a:r>
            <a:r>
              <a:rPr lang="ko-KR" altLang="en-US" sz="1000" dirty="0" smtClean="0"/>
              <a:t>근거리외교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10566205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332656"/>
            <a:ext cx="86409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기타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②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] </a:t>
            </a:r>
            <a:r>
              <a:rPr lang="ko-KR" altLang="en-US" sz="12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우리의 뿌리 알기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692696"/>
            <a:ext cx="8784977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000" b="1" dirty="0">
                <a:solidFill>
                  <a:srgbClr val="000099"/>
                </a:solidFill>
              </a:rPr>
              <a:t>핵심</a:t>
            </a:r>
            <a:r>
              <a:rPr lang="en-US" altLang="ko-KR" sz="1000" b="1" dirty="0">
                <a:solidFill>
                  <a:srgbClr val="000099"/>
                </a:solidFill>
              </a:rPr>
              <a:t>: </a:t>
            </a:r>
            <a:r>
              <a:rPr lang="ko-KR" altLang="en-US" sz="1000" b="1" u="sng" dirty="0">
                <a:solidFill>
                  <a:srgbClr val="000099"/>
                </a:solidFill>
              </a:rPr>
              <a:t>부여 동명왕</a:t>
            </a:r>
            <a:r>
              <a:rPr lang="ko-KR" altLang="en-US" sz="1000" b="1" dirty="0">
                <a:solidFill>
                  <a:srgbClr val="000099"/>
                </a:solidFill>
              </a:rPr>
              <a:t>과 </a:t>
            </a:r>
            <a:r>
              <a:rPr lang="ko-KR" altLang="en-US" sz="1000" b="1" u="sng" dirty="0">
                <a:solidFill>
                  <a:srgbClr val="000099"/>
                </a:solidFill>
              </a:rPr>
              <a:t>고구려 주몽</a:t>
            </a:r>
            <a:r>
              <a:rPr lang="ko-KR" altLang="en-US" sz="1000" b="1" dirty="0">
                <a:solidFill>
                  <a:srgbClr val="000099"/>
                </a:solidFill>
              </a:rPr>
              <a:t>은 동일인물 아니다</a:t>
            </a:r>
            <a:r>
              <a:rPr lang="en-US" altLang="ko-KR" sz="1000" b="1" dirty="0">
                <a:solidFill>
                  <a:srgbClr val="000099"/>
                </a:solidFill>
              </a:rPr>
              <a:t>.</a:t>
            </a:r>
            <a:endParaRPr lang="ko-KR" altLang="en-US" sz="1000" b="1" dirty="0">
              <a:solidFill>
                <a:srgbClr val="000099"/>
              </a:solidFill>
            </a:endParaRPr>
          </a:p>
          <a:p>
            <a:pPr>
              <a:lnSpc>
                <a:spcPct val="130000"/>
              </a:lnSpc>
            </a:pPr>
            <a:r>
              <a:rPr lang="ko-KR" altLang="en-US" sz="1000" dirty="0"/>
              <a:t>정약용 </a:t>
            </a:r>
            <a:r>
              <a:rPr lang="en-US" altLang="ko-KR" sz="1000" dirty="0"/>
              <a:t>&lt;</a:t>
            </a:r>
            <a:r>
              <a:rPr lang="ko-KR" altLang="en-US" sz="1000" dirty="0" err="1"/>
              <a:t>아방강역고</a:t>
            </a:r>
            <a:r>
              <a:rPr lang="en-US" altLang="ko-KR" sz="1000" dirty="0"/>
              <a:t>&gt;</a:t>
            </a:r>
            <a:r>
              <a:rPr lang="ko-KR" altLang="en-US" sz="1000" dirty="0"/>
              <a:t>에서 동명성왕과 주몽을 동일시 한 것은 잘못된 것이라고 주장</a:t>
            </a:r>
          </a:p>
          <a:p>
            <a:pPr>
              <a:lnSpc>
                <a:spcPct val="130000"/>
              </a:lnSpc>
            </a:pPr>
            <a:r>
              <a:rPr lang="ko-KR" altLang="en-US" sz="1000" dirty="0"/>
              <a:t>고구려 주몽 신화는 부여출신의  장자라는 정통성 선점을 위해 동명왕 신화를 차용한 것임</a:t>
            </a:r>
          </a:p>
          <a:p>
            <a:pPr>
              <a:lnSpc>
                <a:spcPct val="130000"/>
              </a:lnSpc>
            </a:pPr>
            <a:endParaRPr lang="en-US" altLang="ko-KR" sz="1000" b="1" dirty="0" smtClean="0"/>
          </a:p>
          <a:p>
            <a:endParaRPr lang="en-US" altLang="ko-KR" sz="1000" b="1" dirty="0" smtClean="0"/>
          </a:p>
          <a:p>
            <a:r>
              <a:rPr lang="ko-KR" altLang="en-US" sz="1000" b="1" dirty="0" smtClean="0"/>
              <a:t>부여 </a:t>
            </a:r>
            <a:r>
              <a:rPr lang="en-US" altLang="ko-KR" sz="1000" dirty="0"/>
              <a:t>: </a:t>
            </a:r>
            <a:r>
              <a:rPr lang="ko-KR" altLang="en-US" sz="1000" dirty="0"/>
              <a:t>북부여 </a:t>
            </a:r>
            <a:r>
              <a:rPr lang="en-US" altLang="ko-KR" sz="1000" dirty="0"/>
              <a:t>(</a:t>
            </a:r>
            <a:r>
              <a:rPr lang="ko-KR" altLang="en-US" sz="1000" dirty="0"/>
              <a:t>동명왕</a:t>
            </a:r>
            <a:r>
              <a:rPr lang="en-US" altLang="ko-KR" sz="1000" dirty="0"/>
              <a:t>), </a:t>
            </a:r>
            <a:r>
              <a:rPr lang="ko-KR" altLang="en-US" sz="1000" dirty="0"/>
              <a:t>분리해서 나온 동부여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졸본부여</a:t>
            </a:r>
            <a:r>
              <a:rPr lang="en-US" altLang="ko-KR" sz="1000" dirty="0"/>
              <a:t>(</a:t>
            </a:r>
            <a:r>
              <a:rPr lang="ko-KR" altLang="en-US" sz="1000" dirty="0"/>
              <a:t>고구려</a:t>
            </a:r>
            <a:r>
              <a:rPr lang="en-US" altLang="ko-KR" sz="1000" dirty="0"/>
              <a:t>), </a:t>
            </a:r>
            <a:r>
              <a:rPr lang="ko-KR" altLang="en-US" sz="1000" dirty="0"/>
              <a:t>남부여</a:t>
            </a:r>
            <a:r>
              <a:rPr lang="en-US" altLang="ko-KR" sz="1000" dirty="0"/>
              <a:t>(</a:t>
            </a:r>
            <a:r>
              <a:rPr lang="ko-KR" altLang="en-US" sz="1000" dirty="0"/>
              <a:t>성왕 사비천도 후</a:t>
            </a:r>
            <a:r>
              <a:rPr lang="en-US" altLang="ko-KR" sz="1000" dirty="0"/>
              <a:t>)</a:t>
            </a:r>
            <a:endParaRPr lang="ko-KR" altLang="en-US" sz="1000" dirty="0"/>
          </a:p>
          <a:p>
            <a:r>
              <a:rPr lang="ko-KR" altLang="en-US" sz="1000" dirty="0"/>
              <a:t>         </a:t>
            </a:r>
            <a:r>
              <a:rPr lang="ko-KR" altLang="en-US" sz="1000" dirty="0" err="1"/>
              <a:t>읍루</a:t>
            </a:r>
            <a:r>
              <a:rPr lang="ko-KR" altLang="en-US" sz="1000" dirty="0"/>
              <a:t> 복속</a:t>
            </a:r>
            <a:r>
              <a:rPr lang="en-US" altLang="ko-KR" sz="1000" dirty="0"/>
              <a:t>. 700</a:t>
            </a:r>
            <a:r>
              <a:rPr lang="ko-KR" altLang="en-US" sz="1000" dirty="0"/>
              <a:t>년간 존속한 강대국</a:t>
            </a:r>
            <a:r>
              <a:rPr lang="en-US" altLang="ko-KR" sz="1000" dirty="0"/>
              <a:t>. (</a:t>
            </a:r>
            <a:r>
              <a:rPr lang="ko-KR" altLang="en-US" sz="1000" dirty="0"/>
              <a:t>부여 </a:t>
            </a:r>
            <a:r>
              <a:rPr lang="en-US" altLang="ko-KR" sz="1000" dirty="0"/>
              <a:t>8</a:t>
            </a:r>
            <a:r>
              <a:rPr lang="ko-KR" altLang="en-US" sz="1000" dirty="0" err="1"/>
              <a:t>만가구</a:t>
            </a:r>
            <a:r>
              <a:rPr lang="ko-KR" altLang="en-US" sz="1000" dirty="0"/>
              <a:t> </a:t>
            </a:r>
            <a:r>
              <a:rPr lang="en-US" altLang="ko-KR" sz="1000" dirty="0" err="1"/>
              <a:t>vs</a:t>
            </a:r>
            <a:r>
              <a:rPr lang="en-US" altLang="ko-KR" sz="1000" dirty="0"/>
              <a:t> </a:t>
            </a:r>
            <a:r>
              <a:rPr lang="ko-KR" altLang="en-US" sz="1000" dirty="0"/>
              <a:t>고구려 </a:t>
            </a:r>
            <a:r>
              <a:rPr lang="en-US" altLang="ko-KR" sz="1000" dirty="0"/>
              <a:t>3</a:t>
            </a:r>
            <a:r>
              <a:rPr lang="ko-KR" altLang="en-US" sz="1000" dirty="0" err="1"/>
              <a:t>만가구</a:t>
            </a:r>
            <a:r>
              <a:rPr lang="en-US" altLang="ko-KR" sz="1000" dirty="0"/>
              <a:t>)</a:t>
            </a:r>
            <a:endParaRPr lang="ko-KR" altLang="en-US" sz="1000" dirty="0"/>
          </a:p>
          <a:p>
            <a:r>
              <a:rPr lang="ko-KR" altLang="en-US" sz="1000" dirty="0"/>
              <a:t>         이후 급격히 세력약화</a:t>
            </a:r>
            <a:r>
              <a:rPr lang="en-US" altLang="ko-KR" sz="1000" dirty="0"/>
              <a:t>, </a:t>
            </a:r>
            <a:r>
              <a:rPr lang="ko-KR" altLang="en-US" sz="1000" dirty="0"/>
              <a:t>선비 </a:t>
            </a:r>
            <a:r>
              <a:rPr lang="ko-KR" altLang="en-US" sz="1000" dirty="0" err="1"/>
              <a:t>모용의</a:t>
            </a:r>
            <a:r>
              <a:rPr lang="ko-KR" altLang="en-US" sz="1000" dirty="0"/>
              <a:t> 공격</a:t>
            </a:r>
            <a:r>
              <a:rPr lang="en-US" altLang="ko-KR" sz="1000" dirty="0"/>
              <a:t>, </a:t>
            </a:r>
            <a:r>
              <a:rPr lang="ko-KR" altLang="en-US" sz="1000" dirty="0"/>
              <a:t>연 </a:t>
            </a:r>
            <a:r>
              <a:rPr lang="ko-KR" altLang="en-US" sz="1000" dirty="0" err="1"/>
              <a:t>모용황</a:t>
            </a:r>
            <a:r>
              <a:rPr lang="ko-KR" altLang="en-US" sz="1000" dirty="0"/>
              <a:t> 공격 </a:t>
            </a:r>
            <a:endParaRPr lang="ko-KR" altLang="en-US" sz="1000" dirty="0"/>
          </a:p>
          <a:p>
            <a:r>
              <a:rPr lang="ko-KR" altLang="en-US" sz="1000" dirty="0"/>
              <a:t>         </a:t>
            </a:r>
            <a:r>
              <a:rPr lang="en-US" altLang="ko-KR" sz="1000" dirty="0"/>
              <a:t>410 </a:t>
            </a:r>
            <a:r>
              <a:rPr lang="ko-KR" altLang="en-US" sz="1000" dirty="0"/>
              <a:t>광개토왕 공격</a:t>
            </a:r>
            <a:r>
              <a:rPr lang="en-US" altLang="ko-KR" sz="1000" dirty="0"/>
              <a:t>, 474 </a:t>
            </a:r>
            <a:r>
              <a:rPr lang="ko-KR" altLang="en-US" sz="1000" dirty="0"/>
              <a:t>고구려 복속</a:t>
            </a:r>
            <a:endParaRPr lang="ko-KR" altLang="en-US" sz="1000" dirty="0"/>
          </a:p>
          <a:p>
            <a:r>
              <a:rPr lang="ko-KR" altLang="en-US" sz="1000" dirty="0"/>
              <a:t>        생활 </a:t>
            </a:r>
            <a:r>
              <a:rPr lang="en-US" altLang="ko-KR" sz="1000" dirty="0"/>
              <a:t>: </a:t>
            </a:r>
            <a:r>
              <a:rPr lang="ko-KR" altLang="en-US" sz="1000" dirty="0"/>
              <a:t>농경생활</a:t>
            </a:r>
            <a:r>
              <a:rPr lang="en-US" altLang="ko-KR" sz="1000" dirty="0"/>
              <a:t>. </a:t>
            </a:r>
            <a:r>
              <a:rPr lang="ko-KR" altLang="en-US" sz="1000" dirty="0"/>
              <a:t>철기문명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은력</a:t>
            </a:r>
            <a:r>
              <a:rPr lang="ko-KR" altLang="en-US" sz="1000" dirty="0"/>
              <a:t> 사용</a:t>
            </a:r>
            <a:endParaRPr lang="ko-KR" altLang="en-US" sz="1000" dirty="0"/>
          </a:p>
          <a:p>
            <a:r>
              <a:rPr lang="ko-KR" altLang="en-US" sz="1000" dirty="0"/>
              <a:t/>
            </a:r>
            <a:br>
              <a:rPr lang="ko-KR" altLang="en-US" sz="1000" dirty="0"/>
            </a:br>
            <a:r>
              <a:rPr lang="en-US" altLang="ko-KR" sz="1000" dirty="0"/>
              <a:t>&lt;</a:t>
            </a:r>
            <a:r>
              <a:rPr lang="ko-KR" altLang="en-US" sz="1000" dirty="0"/>
              <a:t>부족연합체</a:t>
            </a:r>
            <a:r>
              <a:rPr lang="en-US" altLang="ko-KR" sz="1000" dirty="0"/>
              <a:t>&gt;</a:t>
            </a:r>
            <a:endParaRPr lang="ko-KR" altLang="en-US" sz="1000" dirty="0"/>
          </a:p>
          <a:p>
            <a:r>
              <a:rPr lang="ko-KR" altLang="en-US" sz="1000" dirty="0"/>
              <a:t>        부여 </a:t>
            </a:r>
            <a:r>
              <a:rPr lang="en-US" altLang="ko-KR" sz="1000" dirty="0"/>
              <a:t>: 4</a:t>
            </a:r>
            <a:r>
              <a:rPr lang="ko-KR" altLang="en-US" sz="1000" dirty="0"/>
              <a:t>가 </a:t>
            </a:r>
            <a:r>
              <a:rPr lang="en-US" altLang="ko-KR" sz="1000" dirty="0"/>
              <a:t>-</a:t>
            </a:r>
            <a:r>
              <a:rPr lang="ko-KR" altLang="en-US" sz="1000" dirty="0"/>
              <a:t>마가</a:t>
            </a:r>
            <a:r>
              <a:rPr lang="en-US" altLang="ko-KR" sz="1000" dirty="0"/>
              <a:t>(</a:t>
            </a:r>
            <a:r>
              <a:rPr lang="ko-KR" altLang="en-US" sz="1000" dirty="0"/>
              <a:t>馬加</a:t>
            </a:r>
            <a:r>
              <a:rPr lang="en-US" altLang="ko-KR" sz="1000" dirty="0"/>
              <a:t>) </a:t>
            </a:r>
            <a:r>
              <a:rPr lang="en-US" altLang="ko-KR" sz="1000" b="1" dirty="0"/>
              <a:t>·</a:t>
            </a:r>
            <a:r>
              <a:rPr lang="ko-KR" altLang="en-US" sz="1000" dirty="0"/>
              <a:t> 우가</a:t>
            </a:r>
            <a:r>
              <a:rPr lang="en-US" altLang="ko-KR" sz="1000" dirty="0"/>
              <a:t>(</a:t>
            </a:r>
            <a:r>
              <a:rPr lang="ko-KR" altLang="en-US" sz="1000" dirty="0"/>
              <a:t>牛加</a:t>
            </a:r>
            <a:r>
              <a:rPr lang="en-US" altLang="ko-KR" sz="1000" dirty="0"/>
              <a:t>) </a:t>
            </a:r>
            <a:r>
              <a:rPr lang="en-US" altLang="ko-KR" sz="1000" b="1" dirty="0"/>
              <a:t>·</a:t>
            </a:r>
            <a:r>
              <a:rPr lang="ko-KR" altLang="en-US" sz="1000" dirty="0"/>
              <a:t> 저가</a:t>
            </a:r>
            <a:r>
              <a:rPr lang="en-US" altLang="ko-KR" sz="1000" dirty="0"/>
              <a:t>(</a:t>
            </a:r>
            <a:r>
              <a:rPr lang="ko-KR" altLang="en-US" sz="1000" dirty="0"/>
              <a:t>猪加</a:t>
            </a:r>
            <a:r>
              <a:rPr lang="en-US" altLang="ko-KR" sz="1000" dirty="0"/>
              <a:t>) </a:t>
            </a:r>
            <a:r>
              <a:rPr lang="en-US" altLang="ko-KR" sz="1000" b="1" dirty="0"/>
              <a:t>·</a:t>
            </a:r>
            <a:r>
              <a:rPr lang="ko-KR" altLang="en-US" sz="1000" dirty="0"/>
              <a:t> 구가</a:t>
            </a:r>
            <a:r>
              <a:rPr lang="en-US" altLang="ko-KR" sz="1000" dirty="0"/>
              <a:t>(</a:t>
            </a:r>
            <a:r>
              <a:rPr lang="ko-KR" altLang="en-US" sz="1000" dirty="0"/>
              <a:t>狗加</a:t>
            </a:r>
            <a:r>
              <a:rPr lang="en-US" altLang="ko-KR" sz="1000" dirty="0"/>
              <a:t>) </a:t>
            </a:r>
            <a:endParaRPr lang="ko-KR" altLang="en-US" sz="1000" dirty="0"/>
          </a:p>
          <a:p>
            <a:r>
              <a:rPr lang="ko-KR" altLang="en-US" sz="1000" dirty="0"/>
              <a:t>        고구려 </a:t>
            </a:r>
            <a:r>
              <a:rPr lang="en-US" altLang="ko-KR" sz="1000" dirty="0"/>
              <a:t>: 5</a:t>
            </a:r>
            <a:r>
              <a:rPr lang="ko-KR" altLang="en-US" sz="1000" dirty="0"/>
              <a:t>부 </a:t>
            </a:r>
            <a:r>
              <a:rPr lang="en-US" altLang="ko-KR" sz="1000" dirty="0"/>
              <a:t>- </a:t>
            </a:r>
            <a:r>
              <a:rPr lang="ko-KR" altLang="en-US" sz="1000" dirty="0" err="1"/>
              <a:t>소노부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계루부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절노부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관노부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환노부</a:t>
            </a:r>
            <a:r>
              <a:rPr lang="ko-KR" altLang="en-US" sz="1000" dirty="0"/>
              <a:t> → </a:t>
            </a:r>
            <a:r>
              <a:rPr lang="ko-KR" altLang="en-US" sz="1000" dirty="0" err="1"/>
              <a:t>전쟁시</a:t>
            </a:r>
            <a:r>
              <a:rPr lang="ko-KR" altLang="en-US" sz="1000" dirty="0"/>
              <a:t> 각 부족에서 차출</a:t>
            </a:r>
            <a:endParaRPr lang="ko-KR" altLang="en-US" sz="1000" dirty="0"/>
          </a:p>
          <a:p>
            <a:r>
              <a:rPr lang="ko-KR" altLang="en-US" sz="1000" dirty="0"/>
              <a:t>                             </a:t>
            </a:r>
            <a:r>
              <a:rPr lang="en-US" altLang="ko-KR" sz="1000" dirty="0"/>
              <a:t>(</a:t>
            </a:r>
            <a:r>
              <a:rPr lang="ko-KR" altLang="en-US" sz="1000" dirty="0" err="1"/>
              <a:t>소노부는</a:t>
            </a:r>
            <a:r>
              <a:rPr lang="ko-KR" altLang="en-US" sz="1000" dirty="0"/>
              <a:t> </a:t>
            </a:r>
            <a:r>
              <a:rPr lang="ko-KR" altLang="en-US" sz="1000" dirty="0" err="1"/>
              <a:t>주몽왕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유리왕</a:t>
            </a:r>
            <a:r>
              <a:rPr lang="ko-KR" altLang="en-US" sz="1000" dirty="0"/>
              <a:t> 제사 대신 자신의 시조에 대한 제사 지냄</a:t>
            </a:r>
            <a:r>
              <a:rPr lang="en-US" altLang="ko-KR" sz="1000" dirty="0"/>
              <a:t>)</a:t>
            </a:r>
            <a:endParaRPr lang="ko-KR" altLang="en-US" sz="1000" dirty="0"/>
          </a:p>
          <a:p>
            <a:r>
              <a:rPr lang="ko-KR" altLang="en-US" sz="1000" dirty="0"/>
              <a:t>        신라 </a:t>
            </a:r>
            <a:r>
              <a:rPr lang="en-US" altLang="ko-KR" sz="1000" dirty="0"/>
              <a:t>: 6</a:t>
            </a:r>
            <a:r>
              <a:rPr lang="ko-KR" altLang="en-US" sz="1000" dirty="0"/>
              <a:t>부촌 </a:t>
            </a:r>
            <a:r>
              <a:rPr lang="ko-KR" altLang="en-US" sz="1000" b="1" dirty="0"/>
              <a:t>  </a:t>
            </a:r>
            <a:endParaRPr lang="ko-KR" altLang="en-US" sz="1000" dirty="0"/>
          </a:p>
          <a:p>
            <a:r>
              <a:rPr lang="ko-KR" altLang="en-US" sz="1000" b="1" dirty="0"/>
              <a:t>        </a:t>
            </a:r>
            <a:endParaRPr lang="ko-KR" altLang="en-US" sz="1000" dirty="0"/>
          </a:p>
          <a:p>
            <a:r>
              <a:rPr lang="ko-KR" altLang="en-US" sz="1000" b="1" dirty="0"/>
              <a:t>부여</a:t>
            </a:r>
            <a:r>
              <a:rPr lang="en-US" altLang="ko-KR" sz="1000" b="1" dirty="0"/>
              <a:t>, </a:t>
            </a:r>
            <a:r>
              <a:rPr lang="ko-KR" altLang="en-US" sz="1000" b="1" dirty="0"/>
              <a:t>가야의 유사성 </a:t>
            </a:r>
            <a:r>
              <a:rPr lang="en-US" altLang="ko-KR" sz="1000" b="1" dirty="0"/>
              <a:t>:  </a:t>
            </a:r>
            <a:r>
              <a:rPr lang="ko-KR" altLang="en-US" sz="1000" b="1" dirty="0"/>
              <a:t>고대국가로 성장하지 못하고 부족연맹체에서 머무름 </a:t>
            </a:r>
            <a:endParaRPr lang="ko-KR" altLang="en-US" sz="1000" dirty="0"/>
          </a:p>
          <a:p>
            <a:r>
              <a:rPr lang="en-US" altLang="ko-KR" sz="1000" dirty="0"/>
              <a:t>(</a:t>
            </a:r>
            <a:r>
              <a:rPr lang="ko-KR" altLang="en-US" sz="1000" dirty="0"/>
              <a:t>고대국가의 특징 </a:t>
            </a:r>
            <a:r>
              <a:rPr lang="en-US" altLang="ko-KR" sz="1000" dirty="0"/>
              <a:t>: </a:t>
            </a:r>
            <a:r>
              <a:rPr lang="ko-KR" altLang="en-US" sz="1000" dirty="0"/>
              <a:t>형제상속→ 장자상속</a:t>
            </a:r>
            <a:r>
              <a:rPr lang="en-US" altLang="ko-KR" sz="1000" dirty="0"/>
              <a:t>, </a:t>
            </a:r>
            <a:r>
              <a:rPr lang="ko-KR" altLang="en-US" sz="1000" dirty="0"/>
              <a:t>권력집중</a:t>
            </a:r>
            <a:r>
              <a:rPr lang="en-US" altLang="ko-KR" sz="1000" dirty="0"/>
              <a:t>, </a:t>
            </a:r>
            <a:r>
              <a:rPr lang="ko-KR" altLang="en-US" sz="1000" dirty="0"/>
              <a:t>종교의 활용</a:t>
            </a:r>
            <a:r>
              <a:rPr lang="en-US" altLang="ko-KR" sz="1000" dirty="0"/>
              <a:t>)</a:t>
            </a:r>
            <a:endParaRPr lang="ko-KR" altLang="en-US" sz="1000" dirty="0"/>
          </a:p>
          <a:p>
            <a:r>
              <a:rPr lang="ko-KR" altLang="en-US" sz="1000" dirty="0"/>
              <a:t>국가토대 다진 왕 </a:t>
            </a:r>
            <a:r>
              <a:rPr lang="en-US" altLang="ko-KR" sz="1000" dirty="0"/>
              <a:t>: </a:t>
            </a:r>
            <a:r>
              <a:rPr lang="ko-KR" altLang="en-US" sz="1000" dirty="0"/>
              <a:t>고구려</a:t>
            </a:r>
            <a:r>
              <a:rPr lang="en-US" altLang="ko-KR" sz="1000" dirty="0"/>
              <a:t>(</a:t>
            </a:r>
            <a:r>
              <a:rPr lang="ko-KR" altLang="en-US" sz="1000" dirty="0" err="1"/>
              <a:t>태조왕</a:t>
            </a:r>
            <a:r>
              <a:rPr lang="en-US" altLang="ko-KR" sz="1000" dirty="0"/>
              <a:t>), </a:t>
            </a:r>
            <a:r>
              <a:rPr lang="ko-KR" altLang="en-US" sz="1000" dirty="0"/>
              <a:t>백제</a:t>
            </a:r>
            <a:r>
              <a:rPr lang="en-US" altLang="ko-KR" sz="1000" dirty="0"/>
              <a:t>(</a:t>
            </a:r>
            <a:r>
              <a:rPr lang="ko-KR" altLang="en-US" sz="1000" dirty="0" err="1"/>
              <a:t>고이왕</a:t>
            </a:r>
            <a:r>
              <a:rPr lang="en-US" altLang="ko-KR" sz="1000" dirty="0"/>
              <a:t>), </a:t>
            </a:r>
            <a:r>
              <a:rPr lang="ko-KR" altLang="en-US" sz="1000" dirty="0"/>
              <a:t>신라</a:t>
            </a:r>
            <a:r>
              <a:rPr lang="en-US" altLang="ko-KR" sz="1000" dirty="0"/>
              <a:t>(</a:t>
            </a:r>
            <a:r>
              <a:rPr lang="ko-KR" altLang="en-US" sz="1000" dirty="0" err="1"/>
              <a:t>내물왕</a:t>
            </a:r>
            <a:r>
              <a:rPr lang="ko-KR" altLang="en-US" sz="1000" dirty="0"/>
              <a:t>→ 왕 이름 변경</a:t>
            </a:r>
            <a:r>
              <a:rPr lang="en-US" altLang="ko-KR" sz="1000" dirty="0"/>
              <a:t>)</a:t>
            </a:r>
            <a:endParaRPr lang="ko-KR" altLang="en-US" sz="1000" dirty="0"/>
          </a:p>
          <a:p>
            <a:r>
              <a:rPr lang="ko-KR" altLang="en-US" sz="1000" dirty="0"/>
              <a:t/>
            </a:r>
            <a:br>
              <a:rPr lang="ko-KR" altLang="en-US" sz="1000" dirty="0"/>
            </a:br>
            <a:r>
              <a:rPr lang="en-US" altLang="ko-KR" sz="1000" b="1" dirty="0"/>
              <a:t>2. </a:t>
            </a:r>
            <a:r>
              <a:rPr lang="ko-KR" altLang="en-US" sz="1000" b="1" dirty="0"/>
              <a:t>신라의 시조 </a:t>
            </a:r>
            <a:r>
              <a:rPr lang="en-US" altLang="ko-KR" sz="1000" b="1" dirty="0"/>
              <a:t>: </a:t>
            </a:r>
            <a:r>
              <a:rPr lang="ko-KR" altLang="en-US" sz="1000" b="1" dirty="0"/>
              <a:t>흉노</a:t>
            </a:r>
            <a:endParaRPr lang="ko-KR" altLang="en-US" sz="1000" dirty="0"/>
          </a:p>
          <a:p>
            <a:r>
              <a:rPr lang="ko-KR" altLang="en-US" sz="1000" dirty="0"/>
              <a:t>신라의 지배세력은 흉노의 후계이다</a:t>
            </a:r>
            <a:r>
              <a:rPr lang="en-US" altLang="ko-KR" sz="1000" dirty="0"/>
              <a:t>.</a:t>
            </a:r>
            <a:endParaRPr lang="ko-KR" altLang="en-US" sz="1000" dirty="0"/>
          </a:p>
          <a:p>
            <a:r>
              <a:rPr lang="ko-KR" altLang="en-US" sz="1000" dirty="0"/>
              <a:t>한나라 </a:t>
            </a:r>
            <a:r>
              <a:rPr lang="en-US" altLang="ko-KR" sz="1000" dirty="0"/>
              <a:t>: </a:t>
            </a:r>
            <a:r>
              <a:rPr lang="ko-KR" altLang="en-US" sz="1000" dirty="0"/>
              <a:t>고조선 멸망 후 </a:t>
            </a:r>
            <a:r>
              <a:rPr lang="en-US" altLang="ko-KR" sz="1000" dirty="0"/>
              <a:t>(BC 108) </a:t>
            </a:r>
            <a:r>
              <a:rPr lang="ko-KR" altLang="en-US" sz="1000" dirty="0" err="1"/>
              <a:t>한사군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허시사군을</a:t>
            </a:r>
            <a:r>
              <a:rPr lang="ko-KR" altLang="en-US" sz="1000" dirty="0"/>
              <a:t> 둠</a:t>
            </a:r>
            <a:endParaRPr lang="ko-KR" altLang="en-US" sz="1000" dirty="0"/>
          </a:p>
          <a:p>
            <a:r>
              <a:rPr lang="ko-KR" altLang="en-US" sz="1000" dirty="0"/>
              <a:t>             한무제가 </a:t>
            </a:r>
            <a:r>
              <a:rPr lang="ko-KR" altLang="en-US" sz="1000" dirty="0" err="1"/>
              <a:t>돈황지역</a:t>
            </a:r>
            <a:r>
              <a:rPr lang="ko-KR" altLang="en-US" sz="1000" dirty="0"/>
              <a:t> 흉노족을 공격</a:t>
            </a:r>
            <a:r>
              <a:rPr lang="en-US" altLang="ko-KR" sz="1000" dirty="0"/>
              <a:t>, </a:t>
            </a:r>
            <a:r>
              <a:rPr lang="ko-KR" altLang="en-US" sz="1000" dirty="0"/>
              <a:t>흉노 족장 아들 생포 → 한무제 </a:t>
            </a:r>
            <a:r>
              <a:rPr lang="ko-KR" altLang="en-US" sz="1000" dirty="0" err="1"/>
              <a:t>마종</a:t>
            </a:r>
            <a:r>
              <a:rPr lang="en-US" altLang="ko-KR" sz="1000" dirty="0"/>
              <a:t>(</a:t>
            </a:r>
            <a:r>
              <a:rPr lang="ko-KR" altLang="en-US" sz="1000" dirty="0"/>
              <a:t>말 관리</a:t>
            </a:r>
            <a:r>
              <a:rPr lang="en-US" altLang="ko-KR" sz="1000" dirty="0"/>
              <a:t>) </a:t>
            </a:r>
            <a:r>
              <a:rPr lang="ko-KR" altLang="en-US" sz="1000" dirty="0"/>
              <a:t>됨</a:t>
            </a:r>
            <a:endParaRPr lang="ko-KR" altLang="en-US" sz="1000" dirty="0"/>
          </a:p>
          <a:p>
            <a:r>
              <a:rPr lang="ko-KR" altLang="en-US" sz="1000" dirty="0"/>
              <a:t>             한무제 암살위기를 구함 → </a:t>
            </a:r>
            <a:r>
              <a:rPr lang="ko-KR" altLang="en-US" sz="1000" b="1" dirty="0"/>
              <a:t>“</a:t>
            </a:r>
            <a:r>
              <a:rPr lang="ko-KR" altLang="en-US" sz="1000" b="1" dirty="0" err="1"/>
              <a:t>투후</a:t>
            </a:r>
            <a:r>
              <a:rPr lang="ko-KR" altLang="en-US" sz="1000" b="1" dirty="0"/>
              <a:t> </a:t>
            </a:r>
            <a:r>
              <a:rPr lang="ko-KR" altLang="en-US" sz="1000" b="1" dirty="0" err="1"/>
              <a:t>김일제</a:t>
            </a:r>
            <a:r>
              <a:rPr lang="ko-KR" altLang="en-US" sz="1000" b="1" dirty="0"/>
              <a:t>” </a:t>
            </a:r>
            <a:endParaRPr lang="ko-KR" altLang="en-US" sz="1000" dirty="0"/>
          </a:p>
          <a:p>
            <a:endParaRPr lang="en-US" altLang="ko-KR" sz="1000" dirty="0" smtClean="0"/>
          </a:p>
          <a:p>
            <a:r>
              <a:rPr lang="ko-KR" altLang="en-US" sz="1000" dirty="0" smtClean="0"/>
              <a:t>             </a:t>
            </a:r>
            <a:r>
              <a:rPr lang="ko-KR" altLang="en-US" sz="1000" dirty="0" err="1" smtClean="0"/>
              <a:t>김일제</a:t>
            </a:r>
            <a:r>
              <a:rPr lang="ko-KR" altLang="en-US" sz="1000" dirty="0" smtClean="0"/>
              <a:t> </a:t>
            </a:r>
            <a:r>
              <a:rPr lang="ko-KR" altLang="en-US" sz="1000" dirty="0"/>
              <a:t>후손들이 ‘신’ </a:t>
            </a:r>
            <a:r>
              <a:rPr lang="ko-KR" altLang="en-US" sz="1000" dirty="0" err="1"/>
              <a:t>왕망을</a:t>
            </a:r>
            <a:r>
              <a:rPr lang="ko-KR" altLang="en-US" sz="1000" dirty="0"/>
              <a:t> 돕다가 후한 </a:t>
            </a:r>
            <a:r>
              <a:rPr lang="ko-KR" altLang="en-US" sz="1000" dirty="0" err="1"/>
              <a:t>광무제에</a:t>
            </a:r>
            <a:r>
              <a:rPr lang="ko-KR" altLang="en-US" sz="1000" dirty="0"/>
              <a:t> 의해 축출되어 낙랑으로 </a:t>
            </a:r>
            <a:r>
              <a:rPr lang="ko-KR" altLang="en-US" sz="1000" dirty="0" smtClean="0"/>
              <a:t>망명</a:t>
            </a:r>
            <a:endParaRPr lang="en-US" altLang="ko-KR" sz="1000" dirty="0" smtClean="0"/>
          </a:p>
          <a:p>
            <a:r>
              <a:rPr lang="ko-KR" altLang="en-US" sz="1000" dirty="0" smtClean="0"/>
              <a:t>             → </a:t>
            </a:r>
            <a:r>
              <a:rPr lang="en-US" altLang="ko-KR" sz="1000" dirty="0"/>
              <a:t>313 </a:t>
            </a:r>
            <a:r>
              <a:rPr lang="ko-KR" altLang="en-US" sz="1000" dirty="0" err="1"/>
              <a:t>미천왕</a:t>
            </a:r>
            <a:r>
              <a:rPr lang="ko-KR" altLang="en-US" sz="1000" dirty="0"/>
              <a:t> 낙랑축출 이후 계림으로 들어감 </a:t>
            </a:r>
            <a:r>
              <a:rPr lang="en-US" altLang="ko-KR" sz="1000" dirty="0"/>
              <a:t>: </a:t>
            </a:r>
            <a:r>
              <a:rPr lang="ko-KR" altLang="en-US" sz="1000" dirty="0"/>
              <a:t>계림의 김알지 탄생 신화와 이어짐 </a:t>
            </a:r>
            <a:r>
              <a:rPr lang="en-US" altLang="ko-KR" sz="1000" dirty="0" smtClean="0"/>
              <a:t>(</a:t>
            </a:r>
            <a:r>
              <a:rPr lang="en-US" altLang="ko-KR" sz="1000" dirty="0"/>
              <a:t>60. </a:t>
            </a:r>
            <a:r>
              <a:rPr lang="ko-KR" altLang="en-US" sz="1000" dirty="0" err="1"/>
              <a:t>김일제</a:t>
            </a:r>
            <a:r>
              <a:rPr lang="ko-KR" altLang="en-US" sz="1000" dirty="0"/>
              <a:t> </a:t>
            </a:r>
            <a:r>
              <a:rPr lang="en-US" altLang="ko-KR" sz="1000" dirty="0"/>
              <a:t>7</a:t>
            </a:r>
            <a:r>
              <a:rPr lang="ko-KR" altLang="en-US" sz="1000" dirty="0"/>
              <a:t>대손→ 김알지 </a:t>
            </a:r>
            <a:r>
              <a:rPr lang="en-US" altLang="ko-KR" sz="1000" dirty="0"/>
              <a:t>7</a:t>
            </a:r>
            <a:r>
              <a:rPr lang="ko-KR" altLang="en-US" sz="1000" dirty="0"/>
              <a:t>대손→ </a:t>
            </a:r>
            <a:r>
              <a:rPr lang="ko-KR" altLang="en-US" sz="1000" dirty="0" err="1"/>
              <a:t>미추왕</a:t>
            </a:r>
            <a:r>
              <a:rPr lang="en-US" altLang="ko-KR" sz="1000" dirty="0"/>
              <a:t>)</a:t>
            </a:r>
            <a:endParaRPr lang="ko-KR" altLang="en-US" sz="1000" dirty="0"/>
          </a:p>
          <a:p>
            <a:r>
              <a:rPr lang="ko-KR" altLang="en-US" sz="1000" dirty="0"/>
              <a:t/>
            </a:r>
            <a:br>
              <a:rPr lang="ko-KR" altLang="en-US" sz="1000" dirty="0"/>
            </a:br>
            <a:r>
              <a:rPr lang="en-US" altLang="ko-KR" sz="1000" dirty="0" smtClean="0"/>
              <a:t>(</a:t>
            </a:r>
            <a:r>
              <a:rPr lang="ko-KR" altLang="en-US" sz="1000" dirty="0" smtClean="0"/>
              <a:t>근거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 </a:t>
            </a:r>
            <a:r>
              <a:rPr lang="en-US" altLang="ko-KR" sz="1000" dirty="0"/>
              <a:t>: </a:t>
            </a:r>
            <a:endParaRPr lang="ko-KR" altLang="en-US" sz="1000" dirty="0"/>
          </a:p>
          <a:p>
            <a:r>
              <a:rPr lang="ko-KR" altLang="en-US" sz="1000" dirty="0"/>
              <a:t>  </a:t>
            </a:r>
            <a:r>
              <a:rPr lang="en-US" altLang="ko-KR" sz="1000" dirty="0"/>
              <a:t>356 </a:t>
            </a:r>
            <a:r>
              <a:rPr lang="ko-KR" altLang="en-US" sz="1000" dirty="0" err="1"/>
              <a:t>내물왕</a:t>
            </a:r>
            <a:r>
              <a:rPr lang="ko-KR" altLang="en-US" sz="1000" dirty="0"/>
              <a:t> 제위</a:t>
            </a:r>
            <a:r>
              <a:rPr lang="en-US" altLang="ko-KR" sz="1000" dirty="0"/>
              <a:t>. </a:t>
            </a:r>
            <a:r>
              <a:rPr lang="ko-KR" altLang="en-US" sz="1000" dirty="0" err="1"/>
              <a:t>내물왕</a:t>
            </a:r>
            <a:r>
              <a:rPr lang="ko-KR" altLang="en-US" sz="1000" dirty="0"/>
              <a:t> 이후 신라가 김씨 왕조 세습</a:t>
            </a:r>
            <a:r>
              <a:rPr lang="en-US" altLang="ko-KR" sz="1000" dirty="0"/>
              <a:t>, </a:t>
            </a:r>
            <a:endParaRPr lang="ko-KR" altLang="en-US" sz="1000" dirty="0"/>
          </a:p>
          <a:p>
            <a:r>
              <a:rPr lang="ko-KR" altLang="en-US" sz="1000" dirty="0"/>
              <a:t> ‘신라’ 국명 채택</a:t>
            </a:r>
            <a:r>
              <a:rPr lang="en-US" altLang="ko-KR" sz="1000" dirty="0"/>
              <a:t>, </a:t>
            </a:r>
            <a:r>
              <a:rPr lang="ko-KR" altLang="en-US" sz="1000" dirty="0"/>
              <a:t>왕명 바뀜 </a:t>
            </a:r>
            <a:r>
              <a:rPr lang="en-US" altLang="ko-KR" sz="1000" dirty="0"/>
              <a:t>(</a:t>
            </a:r>
            <a:r>
              <a:rPr lang="ko-KR" altLang="en-US" sz="1000" dirty="0" err="1"/>
              <a:t>차차웅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이사금</a:t>
            </a:r>
            <a:r>
              <a:rPr lang="en-US" altLang="ko-KR" sz="1000" dirty="0"/>
              <a:t>.. → </a:t>
            </a:r>
            <a:r>
              <a:rPr lang="ko-KR" altLang="en-US" sz="1000" dirty="0" err="1"/>
              <a:t>마립칸</a:t>
            </a:r>
            <a:r>
              <a:rPr lang="en-US" altLang="ko-KR" sz="1000" dirty="0"/>
              <a:t>. </a:t>
            </a:r>
            <a:r>
              <a:rPr lang="ko-KR" altLang="en-US" sz="1000" dirty="0"/>
              <a:t>마루</a:t>
            </a:r>
            <a:r>
              <a:rPr lang="en-US" altLang="ko-KR" sz="1000" dirty="0"/>
              <a:t>=</a:t>
            </a:r>
            <a:r>
              <a:rPr lang="ko-KR" altLang="en-US" sz="1000" dirty="0"/>
              <a:t>최고꼭대기</a:t>
            </a:r>
            <a:r>
              <a:rPr lang="en-US" altLang="ko-KR" sz="1000" dirty="0"/>
              <a:t>, </a:t>
            </a:r>
            <a:r>
              <a:rPr lang="ko-KR" altLang="en-US" sz="1000" dirty="0"/>
              <a:t>칸</a:t>
            </a:r>
            <a:r>
              <a:rPr lang="en-US" altLang="ko-KR" sz="1000" dirty="0"/>
              <a:t>=</a:t>
            </a:r>
            <a:r>
              <a:rPr lang="ko-KR" altLang="en-US" sz="1000" dirty="0"/>
              <a:t>최고</a:t>
            </a:r>
            <a:r>
              <a:rPr lang="en-US" altLang="ko-KR" sz="1000" dirty="0"/>
              <a:t>)</a:t>
            </a:r>
            <a:endParaRPr lang="ko-KR" altLang="en-US" sz="1000" dirty="0"/>
          </a:p>
          <a:p>
            <a:r>
              <a:rPr lang="ko-KR" altLang="en-US" sz="1000" dirty="0"/>
              <a:t>  </a:t>
            </a:r>
            <a:r>
              <a:rPr lang="ko-KR" altLang="en-US" sz="1000" dirty="0" err="1"/>
              <a:t>내물왕</a:t>
            </a:r>
            <a:r>
              <a:rPr lang="ko-KR" altLang="en-US" sz="1000" dirty="0"/>
              <a:t> 무덤에서 순금관</a:t>
            </a:r>
            <a:r>
              <a:rPr lang="en-US" altLang="ko-KR" sz="1000" dirty="0"/>
              <a:t>, </a:t>
            </a:r>
            <a:r>
              <a:rPr lang="ko-KR" altLang="en-US" sz="1000" dirty="0"/>
              <a:t>말 부장품 발견 </a:t>
            </a:r>
            <a:r>
              <a:rPr lang="en-US" altLang="ko-KR" sz="1000" dirty="0"/>
              <a:t>(</a:t>
            </a:r>
            <a:r>
              <a:rPr lang="ko-KR" altLang="en-US" sz="1000" dirty="0"/>
              <a:t>북쪽 유목민 사용하던 물건</a:t>
            </a:r>
            <a:r>
              <a:rPr lang="en-US" altLang="ko-KR" sz="1000" dirty="0"/>
              <a:t>)</a:t>
            </a:r>
            <a:endParaRPr lang="ko-KR" altLang="en-US" sz="1000" dirty="0"/>
          </a:p>
          <a:p>
            <a:r>
              <a:rPr lang="ko-KR" altLang="en-US" sz="1000" dirty="0"/>
              <a:t>  </a:t>
            </a:r>
            <a:r>
              <a:rPr lang="en-US" altLang="ko-KR" sz="1000" dirty="0"/>
              <a:t>313 </a:t>
            </a:r>
            <a:r>
              <a:rPr lang="ko-KR" altLang="en-US" sz="1000" dirty="0"/>
              <a:t>낙랑 멸망 후 </a:t>
            </a:r>
            <a:r>
              <a:rPr lang="en-US" altLang="ko-KR" sz="1000" dirty="0"/>
              <a:t>356 </a:t>
            </a:r>
            <a:r>
              <a:rPr lang="ko-KR" altLang="en-US" sz="1000" dirty="0" err="1"/>
              <a:t>내물왕</a:t>
            </a:r>
            <a:r>
              <a:rPr lang="ko-KR" altLang="en-US" sz="1000" dirty="0"/>
              <a:t> 제위까지 약 </a:t>
            </a:r>
            <a:r>
              <a:rPr lang="en-US" altLang="ko-KR" sz="1000" dirty="0"/>
              <a:t>40</a:t>
            </a:r>
            <a:r>
              <a:rPr lang="ko-KR" altLang="en-US" sz="1000" dirty="0"/>
              <a:t>년의 시간 소요 </a:t>
            </a:r>
            <a:r>
              <a:rPr lang="en-US" altLang="ko-KR" sz="1000" dirty="0"/>
              <a:t>: </a:t>
            </a:r>
            <a:r>
              <a:rPr lang="ko-KR" altLang="en-US" sz="1000" dirty="0"/>
              <a:t>강력한 철기</a:t>
            </a:r>
            <a:r>
              <a:rPr lang="en-US" altLang="ko-KR" sz="1000" dirty="0"/>
              <a:t>. </a:t>
            </a:r>
            <a:r>
              <a:rPr lang="ko-KR" altLang="en-US" sz="1000" dirty="0"/>
              <a:t>말</a:t>
            </a:r>
            <a:r>
              <a:rPr lang="en-US" altLang="ko-KR" sz="1000" dirty="0"/>
              <a:t>(</a:t>
            </a:r>
            <a:r>
              <a:rPr lang="ko-KR" altLang="en-US" sz="1000" dirty="0"/>
              <a:t>유목민족</a:t>
            </a:r>
            <a:r>
              <a:rPr lang="en-US" altLang="ko-KR" sz="1000" dirty="0"/>
              <a:t>)</a:t>
            </a:r>
            <a:endParaRPr lang="ko-KR" altLang="en-US" sz="1000" dirty="0"/>
          </a:p>
          <a:p>
            <a:r>
              <a:rPr lang="ko-KR" altLang="en-US" sz="1000" dirty="0"/>
              <a:t> 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DNA </a:t>
            </a:r>
            <a:r>
              <a:rPr lang="ko-KR" altLang="en-US" sz="1000" dirty="0"/>
              <a:t>분석 결과 흉노와 일치</a:t>
            </a:r>
            <a:endParaRPr lang="ko-KR" altLang="en-US" sz="1000" dirty="0"/>
          </a:p>
          <a:p>
            <a:r>
              <a:rPr lang="ko-KR" altLang="en-US" sz="1000" dirty="0"/>
              <a:t> 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400 </a:t>
            </a:r>
            <a:r>
              <a:rPr lang="ko-KR" altLang="en-US" sz="1000" dirty="0"/>
              <a:t>광개토왕 신라 구원 </a:t>
            </a:r>
            <a:r>
              <a:rPr lang="en-US" altLang="ko-KR" sz="1000" dirty="0"/>
              <a:t>: </a:t>
            </a:r>
            <a:r>
              <a:rPr lang="ko-KR" altLang="en-US" sz="1000" dirty="0" err="1"/>
              <a:t>내물왕</a:t>
            </a:r>
            <a:r>
              <a:rPr lang="ko-KR" altLang="en-US" sz="1000" dirty="0"/>
              <a:t> 때 금관가야</a:t>
            </a:r>
            <a:r>
              <a:rPr lang="en-US" altLang="ko-KR" sz="1000" dirty="0"/>
              <a:t>+</a:t>
            </a:r>
            <a:r>
              <a:rPr lang="ko-KR" altLang="en-US" sz="1000" dirty="0"/>
              <a:t>왜의 연합군 격파→ 부산까지 진격 </a:t>
            </a:r>
            <a:endParaRPr lang="ko-KR" altLang="en-US" sz="1000" dirty="0"/>
          </a:p>
          <a:p>
            <a:r>
              <a:rPr lang="ko-KR" altLang="en-US" sz="1000" dirty="0"/>
              <a:t> </a:t>
            </a:r>
            <a:r>
              <a:rPr lang="ko-KR" altLang="en-US" sz="1000" dirty="0" smtClean="0"/>
              <a:t> 경주박물관 </a:t>
            </a:r>
            <a:r>
              <a:rPr lang="ko-KR" altLang="en-US" sz="1000" dirty="0" err="1"/>
              <a:t>호우총</a:t>
            </a:r>
            <a:r>
              <a:rPr lang="en-US" altLang="ko-KR" sz="1000" dirty="0"/>
              <a:t>(</a:t>
            </a:r>
            <a:r>
              <a:rPr lang="ko-KR" altLang="en-US" sz="1000" dirty="0"/>
              <a:t>광개토왕 직인 찍힌 밥그릇</a:t>
            </a:r>
            <a:r>
              <a:rPr lang="en-US" altLang="ko-KR" sz="1000" dirty="0"/>
              <a:t>), </a:t>
            </a:r>
            <a:r>
              <a:rPr lang="ko-KR" altLang="en-US" sz="1000" dirty="0"/>
              <a:t>동복</a:t>
            </a:r>
            <a:r>
              <a:rPr lang="en-US" altLang="ko-KR" sz="1000" dirty="0"/>
              <a:t>(</a:t>
            </a:r>
            <a:r>
              <a:rPr lang="ko-KR" altLang="en-US" sz="1000" dirty="0"/>
              <a:t>말 등에 매달고 다닌 솥</a:t>
            </a:r>
            <a:r>
              <a:rPr lang="en-US" altLang="ko-KR" sz="1000" dirty="0"/>
              <a:t>) </a:t>
            </a:r>
            <a:r>
              <a:rPr lang="ko-KR" altLang="en-US" sz="1000" dirty="0" smtClean="0"/>
              <a:t>발견</a:t>
            </a:r>
            <a:endParaRPr lang="ko-KR" altLang="en-US" sz="1000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3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taff training presentation">
  <a:themeElements>
    <a:clrScheme name="stfdevpres_tp01013022 5">
      <a:dk1>
        <a:srgbClr val="000000"/>
      </a:dk1>
      <a:lt1>
        <a:srgbClr val="FFFFFF"/>
      </a:lt1>
      <a:dk2>
        <a:srgbClr val="000066"/>
      </a:dk2>
      <a:lt2>
        <a:srgbClr val="333333"/>
      </a:lt2>
      <a:accent1>
        <a:srgbClr val="C4709A"/>
      </a:accent1>
      <a:accent2>
        <a:srgbClr val="4B4EB5"/>
      </a:accent2>
      <a:accent3>
        <a:srgbClr val="FFFFFF"/>
      </a:accent3>
      <a:accent4>
        <a:srgbClr val="000000"/>
      </a:accent4>
      <a:accent5>
        <a:srgbClr val="DEBBCA"/>
      </a:accent5>
      <a:accent6>
        <a:srgbClr val="4346A4"/>
      </a:accent6>
      <a:hlink>
        <a:srgbClr val="C481CF"/>
      </a:hlink>
      <a:folHlink>
        <a:srgbClr val="76B749"/>
      </a:folHlink>
    </a:clrScheme>
    <a:fontScheme name="stfdevpres_tp01013022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fdevpres_tp01013022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fdevpres_tp01013022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fdevpres_tp01013022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fdevpres_tp01013022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fdevpres_tp01013022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fdevpres_tp01013022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</TotalTime>
  <Words>2066</Words>
  <Application>Microsoft Office PowerPoint</Application>
  <PresentationFormat>화면 슬라이드 쇼(4:3)</PresentationFormat>
  <Paragraphs>507</Paragraphs>
  <Slides>15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15</vt:i4>
      </vt:variant>
    </vt:vector>
  </HeadingPairs>
  <TitlesOfParts>
    <vt:vector size="17" baseType="lpstr">
      <vt:lpstr>Office 테마</vt:lpstr>
      <vt:lpstr>Staff training presentation</vt:lpstr>
      <vt:lpstr>제 17차 해외학습탐사 _ 만주, 백두산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jjang</dc:creator>
  <cp:lastModifiedBy>jjang</cp:lastModifiedBy>
  <cp:revision>56</cp:revision>
  <cp:lastPrinted>2017-05-09T10:09:32Z</cp:lastPrinted>
  <dcterms:created xsi:type="dcterms:W3CDTF">2017-05-08T13:42:29Z</dcterms:created>
  <dcterms:modified xsi:type="dcterms:W3CDTF">2017-05-09T10:37:52Z</dcterms:modified>
</cp:coreProperties>
</file>